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oboto"/>
      <p:regular r:id="rId24"/>
      <p:bold r:id="rId25"/>
      <p:italic r:id="rId26"/>
      <p:boldItalic r:id="rId27"/>
    </p:embeddedFont>
    <p:embeddedFont>
      <p:font typeface="Lobster"/>
      <p:regular r:id="rId28"/>
    </p:embeddedFont>
    <p:embeddedFont>
      <p:font typeface="Poppins"/>
      <p:regular r:id="rId29"/>
      <p:bold r:id="rId30"/>
      <p:italic r:id="rId31"/>
      <p:boldItalic r:id="rId32"/>
    </p:embeddedFont>
    <p:embeddedFont>
      <p:font typeface="Poppins 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obster-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7.xml"/><Relationship Id="rId33" Type="http://schemas.openxmlformats.org/officeDocument/2006/relationships/font" Target="fonts/PoppinsLight-regular.fntdata"/><Relationship Id="rId10" Type="http://schemas.openxmlformats.org/officeDocument/2006/relationships/slide" Target="slides/slide6.xml"/><Relationship Id="rId32" Type="http://schemas.openxmlformats.org/officeDocument/2006/relationships/font" Target="fonts/Poppins-boldItalic.fntdata"/><Relationship Id="rId13" Type="http://schemas.openxmlformats.org/officeDocument/2006/relationships/slide" Target="slides/slide9.xml"/><Relationship Id="rId35" Type="http://schemas.openxmlformats.org/officeDocument/2006/relationships/font" Target="fonts/PoppinsLight-italic.fntdata"/><Relationship Id="rId12" Type="http://schemas.openxmlformats.org/officeDocument/2006/relationships/slide" Target="slides/slide8.xml"/><Relationship Id="rId34" Type="http://schemas.openxmlformats.org/officeDocument/2006/relationships/font" Target="fonts/PoppinsLight-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Poppins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c3b399fa2d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c3b399fa2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process of how we produce the model</a:t>
            </a:r>
            <a:endParaRPr/>
          </a:p>
          <a:p>
            <a:pPr indent="0" lvl="0" marL="0" rtl="0" algn="l">
              <a:spcBef>
                <a:spcPts val="0"/>
              </a:spcBef>
              <a:spcAft>
                <a:spcPts val="0"/>
              </a:spcAft>
              <a:buNone/>
            </a:pPr>
            <a:r>
              <a:rPr lang="en"/>
              <a:t>NLP (Natural Language Processing)</a:t>
            </a:r>
            <a:endParaRPr/>
          </a:p>
          <a:p>
            <a:pPr indent="0" lvl="0" marL="0" rtl="0" algn="l">
              <a:spcBef>
                <a:spcPts val="0"/>
              </a:spcBef>
              <a:spcAft>
                <a:spcPts val="0"/>
              </a:spcAft>
              <a:buNone/>
            </a:pPr>
            <a:r>
              <a:rPr lang="en"/>
              <a:t>LSTM (Long Short Term Memory)</a:t>
            </a:r>
            <a:endParaRPr/>
          </a:p>
          <a:p>
            <a:pPr indent="0" lvl="0" marL="0" rtl="0" algn="l">
              <a:spcBef>
                <a:spcPts val="0"/>
              </a:spcBef>
              <a:spcAft>
                <a:spcPts val="0"/>
              </a:spcAft>
              <a:buNone/>
            </a:pPr>
            <a:r>
              <a:rPr lang="en"/>
              <a:t>GRU (Gated Reccurent Unit)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d860c7455_7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d860c7455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bf4acb3e01_5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bf4acb3e01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c3b399fa2d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c3b399fa2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c3b399fa2d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c3b399fa2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c3b399fa2d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c3b399fa2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c3b399fa2d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c3b399fa2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c04dadf952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c04dadf95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c3b399fa2d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c3b399fa2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c04499ae2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c04499ae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bf4acb3e01_2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bf4acb3e0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Char char="●"/>
            </a:pPr>
            <a:r>
              <a:rPr lang="en">
                <a:solidFill>
                  <a:schemeClr val="dk1"/>
                </a:solidFill>
              </a:rPr>
              <a:t>For starters, Investors continue to play with the fears and desires to buy and sell. Especially in stock market itself.</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Take a look at this quote from a publication written by </a:t>
            </a:r>
            <a:r>
              <a:rPr lang="en">
                <a:solidFill>
                  <a:schemeClr val="dk1"/>
                </a:solidFill>
              </a:rPr>
              <a:t>Cruz and Gomez that said:</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However, this trend is growing with the use of online social media networks such as Twitter, Facebook, Instagram or even YouTube.</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Therefore, social media sentiment today has bigger impact towards market nowadays.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bd860c7455_7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bd860c7455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banking sector is the face of a country's economy which also attract the most attention. If this sector is doing well, it is more likely that the condition of the capital market will automatically improve in the future. </a:t>
            </a:r>
            <a:endParaRPr/>
          </a:p>
          <a:p>
            <a:pPr indent="-317500" lvl="0" marL="457200" rtl="0" algn="l">
              <a:spcBef>
                <a:spcPts val="0"/>
              </a:spcBef>
              <a:spcAft>
                <a:spcPts val="0"/>
              </a:spcAft>
              <a:buSzPts val="1400"/>
              <a:buChar char="●"/>
            </a:pPr>
            <a:r>
              <a:rPr lang="en"/>
              <a:t>The state-owned bank or the bank with the greatest shareholding is the government currently dominates the Indonesian banking sector.</a:t>
            </a:r>
            <a:endParaRPr/>
          </a:p>
          <a:p>
            <a:pPr indent="-317500" lvl="0" marL="457200" rtl="0" algn="l">
              <a:spcBef>
                <a:spcPts val="0"/>
              </a:spcBef>
              <a:spcAft>
                <a:spcPts val="0"/>
              </a:spcAft>
              <a:buSzPts val="1400"/>
              <a:buChar char="●"/>
            </a:pPr>
            <a:r>
              <a:rPr lang="en">
                <a:solidFill>
                  <a:schemeClr val="dk1"/>
                </a:solidFill>
              </a:rPr>
              <a:t>Based on the news from CNBC Indonesia in 2020, four State-Owned banks won the trust of Rp 30 trillion in placing funds from the government due to the strengthening of the financial sector index in trade driven by positive sentiment from within the country. </a:t>
            </a:r>
            <a:endParaRPr/>
          </a:p>
          <a:p>
            <a:pPr indent="-317500" lvl="0" marL="457200" rtl="0" algn="l">
              <a:spcBef>
                <a:spcPts val="0"/>
              </a:spcBef>
              <a:spcAft>
                <a:spcPts val="0"/>
              </a:spcAft>
              <a:buSzPts val="1400"/>
              <a:buChar char="●"/>
            </a:pPr>
            <a:r>
              <a:rPr lang="en"/>
              <a:t>The four banks are PT Bank Mandiri Tbk (BMRI), PT Bank Rakyat Indonesia Tbk (BBRI), PT Bank Negara Indonesia Tbk (BBNI), and PT Bank Tabungan Negara Tbk (BBTN). This drove an increment in share costs at the four banks.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bd860c7455_7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bd860c7455_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On the off chance which stocks do we actually need to purchase? To help answering that question, we create a model, “Twitter Engagement for Stock prIce Analysis - Sentiment CLASSification (TESIA - S Class)” to make it less demanding to decide the stock to be acquired according to time series prediction and twitter sentimental classification.</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bd860c7455_7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bd860c7455_7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gather sentiments of the four banks from social media platform, namely Twitter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d860c7455_2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d860c745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In this graph, we could see the changing of stock price of the four banks which the dataset are taken from yahoo finance, starting 2017 - 2022.</a:t>
            </a:r>
            <a:endParaRPr sz="1200">
              <a:solidFill>
                <a:schemeClr val="dk1"/>
              </a:solidFill>
              <a:highlight>
                <a:srgbClr val="FFFFFF"/>
              </a:highlight>
              <a:latin typeface="Roboto"/>
              <a:ea typeface="Roboto"/>
              <a:cs typeface="Roboto"/>
              <a:sym typeface="Roboto"/>
            </a:endParaRPr>
          </a:p>
          <a:p>
            <a:pPr indent="-311150" lvl="0" marL="457200" rtl="0" algn="just">
              <a:lnSpc>
                <a:spcPct val="115000"/>
              </a:lnSpc>
              <a:spcBef>
                <a:spcPts val="0"/>
              </a:spcBef>
              <a:spcAft>
                <a:spcPts val="0"/>
              </a:spcAft>
              <a:buClr>
                <a:schemeClr val="dk1"/>
              </a:buClr>
              <a:buSzPts val="1300"/>
              <a:buFont typeface="Roboto"/>
              <a:buChar char="●"/>
            </a:pPr>
            <a:r>
              <a:rPr lang="en" sz="1200">
                <a:solidFill>
                  <a:schemeClr val="dk1"/>
                </a:solidFill>
                <a:highlight>
                  <a:srgbClr val="FFFFFF"/>
                </a:highlight>
                <a:latin typeface="Roboto"/>
                <a:ea typeface="Roboto"/>
                <a:cs typeface="Roboto"/>
                <a:sym typeface="Roboto"/>
              </a:rPr>
              <a:t>Stock price movements decreased for all banks in March 2020 due to the reduction of national transactions; which we also known caused by covid-19.</a:t>
            </a:r>
            <a:endParaRPr sz="1200">
              <a:solidFill>
                <a:schemeClr val="dk1"/>
              </a:solidFill>
              <a:highlight>
                <a:srgbClr val="FFFFFF"/>
              </a:highlight>
              <a:latin typeface="Roboto"/>
              <a:ea typeface="Roboto"/>
              <a:cs typeface="Roboto"/>
              <a:sym typeface="Roboto"/>
            </a:endParaRPr>
          </a:p>
          <a:p>
            <a:pPr indent="-311150" lvl="0" marL="457200" rtl="0" algn="just">
              <a:lnSpc>
                <a:spcPct val="115000"/>
              </a:lnSpc>
              <a:spcBef>
                <a:spcPts val="0"/>
              </a:spcBef>
              <a:spcAft>
                <a:spcPts val="0"/>
              </a:spcAft>
              <a:buClr>
                <a:schemeClr val="dk1"/>
              </a:buClr>
              <a:buSzPts val="1300"/>
              <a:buFont typeface="Roboto"/>
              <a:buChar char="●"/>
            </a:pPr>
            <a:r>
              <a:rPr lang="en" sz="1200">
                <a:solidFill>
                  <a:schemeClr val="dk1"/>
                </a:solidFill>
                <a:highlight>
                  <a:srgbClr val="FFFFFF"/>
                </a:highlight>
                <a:latin typeface="Roboto"/>
                <a:ea typeface="Roboto"/>
                <a:cs typeface="Roboto"/>
                <a:sym typeface="Roboto"/>
              </a:rPr>
              <a:t>We could also see that BNI, BRI, Mandiri stocks movement are increased expect for BTN; and BNI and Mandiri are having higher stock price than BTN and BRI.</a:t>
            </a:r>
            <a:endParaRPr sz="12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e0985016d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be0985016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Based on the information </a:t>
            </a:r>
            <a:r>
              <a:rPr lang="en" sz="1200">
                <a:solidFill>
                  <a:srgbClr val="212121"/>
                </a:solidFill>
                <a:highlight>
                  <a:srgbClr val="FFFFFF"/>
                </a:highlight>
                <a:latin typeface="Roboto"/>
                <a:ea typeface="Roboto"/>
                <a:cs typeface="Roboto"/>
                <a:sym typeface="Roboto"/>
              </a:rPr>
              <a:t>w</a:t>
            </a:r>
            <a:r>
              <a:rPr lang="en" sz="1200">
                <a:solidFill>
                  <a:srgbClr val="212121"/>
                </a:solidFill>
                <a:highlight>
                  <a:srgbClr val="FFFFFF"/>
                </a:highlight>
                <a:latin typeface="Roboto"/>
                <a:ea typeface="Roboto"/>
                <a:cs typeface="Roboto"/>
                <a:sym typeface="Roboto"/>
              </a:rPr>
              <a:t>ithin the graph, the best values of time to measure the moving average are 10 and 20 days since we still capture patterns within the information without commotion.</a:t>
            </a:r>
            <a:endParaRPr sz="1200">
              <a:solidFill>
                <a:srgbClr val="21212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XXX</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[How Moving Average Works:</a:t>
            </a:r>
            <a:endParaRPr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lang="en" sz="1200">
                <a:solidFill>
                  <a:srgbClr val="212121"/>
                </a:solidFill>
                <a:highlight>
                  <a:schemeClr val="lt1"/>
                </a:highlight>
                <a:latin typeface="Roboto"/>
                <a:ea typeface="Roboto"/>
                <a:cs typeface="Roboto"/>
                <a:sym typeface="Roboto"/>
              </a:rPr>
              <a:t>The moving average (MA) is a simple technical analysis tool that smooths out price data by creating a constantly updated average price. The average is taken over a specific period of time, like 10 days, 20 minutes, 30 weeks, or any time period the trader chooses.]</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be0985016d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be098501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daily return graph also showing a lot of instability by the sharp spike along the time period. Shown within the picture, the every day return dissemination has long overwhelming tail on both sides. Which implies speculators can be exceptionally beneficial or misfortune.</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p:nvPr>
            <p:ph type="ctrTitle"/>
          </p:nvPr>
        </p:nvSpPr>
        <p:spPr>
          <a:xfrm>
            <a:off x="685800" y="696425"/>
            <a:ext cx="5391000" cy="2930400"/>
          </a:xfrm>
          <a:prstGeom prst="rect">
            <a:avLst/>
          </a:prstGeom>
        </p:spPr>
        <p:txBody>
          <a:bodyPr anchorCtr="0" anchor="t"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457200" y="4406309"/>
            <a:ext cx="82296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600"/>
              <a:buNone/>
              <a:defRPr sz="1600"/>
            </a:lvl1pPr>
          </a:lstStyle>
          <a:p/>
        </p:txBody>
      </p:sp>
      <p:sp>
        <p:nvSpPr>
          <p:cNvPr id="54" name="Google Shape;54;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1"/>
          <p:cNvPicPr preferRelativeResize="0"/>
          <p:nvPr/>
        </p:nvPicPr>
        <p:blipFill>
          <a:blip r:embed="rId2">
            <a:alphaModFix/>
          </a:blip>
          <a:stretch>
            <a:fillRect/>
          </a:stretch>
        </p:blipFill>
        <p:spPr>
          <a:xfrm>
            <a:off x="5230275" y="2032125"/>
            <a:ext cx="3761325" cy="29589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illustration">
  <p:cSld name="BLANK_1">
    <p:spTree>
      <p:nvGrpSpPr>
        <p:cNvPr id="59" name="Shape 59"/>
        <p:cNvGrpSpPr/>
        <p:nvPr/>
      </p:nvGrpSpPr>
      <p:grpSpPr>
        <a:xfrm>
          <a:off x="0" y="0"/>
          <a:ext cx="0" cy="0"/>
          <a:chOff x="0" y="0"/>
          <a:chExt cx="0" cy="0"/>
        </a:xfrm>
      </p:grpSpPr>
      <p:sp>
        <p:nvSpPr>
          <p:cNvPr id="60" name="Google Shape;60;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150275" y="2175625"/>
            <a:ext cx="3879000" cy="2870460"/>
          </a:xfrm>
          <a:prstGeom prst="rect">
            <a:avLst/>
          </a:prstGeom>
          <a:noFill/>
          <a:ln>
            <a:noFill/>
          </a:ln>
        </p:spPr>
      </p:pic>
      <p:sp>
        <p:nvSpPr>
          <p:cNvPr id="14" name="Google Shape;14;p3"/>
          <p:cNvSpPr txBox="1"/>
          <p:nvPr>
            <p:ph type="ctrTitle"/>
          </p:nvPr>
        </p:nvSpPr>
        <p:spPr>
          <a:xfrm>
            <a:off x="685800" y="1811950"/>
            <a:ext cx="49731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3144850"/>
            <a:ext cx="24936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1800"/>
              <a:buNone/>
              <a:defRPr sz="1800">
                <a:solidFill>
                  <a:schemeClr val="accent5"/>
                </a:solidFill>
              </a:defRPr>
            </a:lvl1pPr>
            <a:lvl2pPr lvl="1" rtl="0">
              <a:spcBef>
                <a:spcPts val="0"/>
              </a:spcBef>
              <a:spcAft>
                <a:spcPts val="0"/>
              </a:spcAft>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5074072" y="2340786"/>
            <a:ext cx="3879000" cy="2629082"/>
          </a:xfrm>
          <a:prstGeom prst="rect">
            <a:avLst/>
          </a:prstGeom>
          <a:noFill/>
          <a:ln>
            <a:noFill/>
          </a:ln>
        </p:spPr>
      </p:pic>
      <p:sp>
        <p:nvSpPr>
          <p:cNvPr id="18" name="Google Shape;18;p4"/>
          <p:cNvSpPr txBox="1"/>
          <p:nvPr>
            <p:ph idx="1" type="body"/>
          </p:nvPr>
        </p:nvSpPr>
        <p:spPr>
          <a:xfrm>
            <a:off x="962850" y="919975"/>
            <a:ext cx="4469100" cy="3342000"/>
          </a:xfrm>
          <a:prstGeom prst="rect">
            <a:avLst/>
          </a:prstGeom>
        </p:spPr>
        <p:txBody>
          <a:bodyPr anchorCtr="0" anchor="t" bIns="0" lIns="0" spcFirstLastPara="1" rIns="0" wrap="square" tIns="0">
            <a:noAutofit/>
          </a:bodyPr>
          <a:lstStyle>
            <a:lvl1pPr indent="-431800" lvl="0" marL="457200" rtl="0">
              <a:lnSpc>
                <a:spcPct val="115000"/>
              </a:lnSpc>
              <a:spcBef>
                <a:spcPts val="600"/>
              </a:spcBef>
              <a:spcAft>
                <a:spcPts val="0"/>
              </a:spcAft>
              <a:buClr>
                <a:schemeClr val="accent5"/>
              </a:buClr>
              <a:buSzPts val="3200"/>
              <a:buChar char="●"/>
              <a:defRPr sz="3200">
                <a:solidFill>
                  <a:schemeClr val="accent5"/>
                </a:solidFill>
              </a:defRPr>
            </a:lvl1pPr>
            <a:lvl2pPr indent="-431800" lvl="1" marL="914400" rtl="0">
              <a:lnSpc>
                <a:spcPct val="115000"/>
              </a:lnSpc>
              <a:spcBef>
                <a:spcPts val="0"/>
              </a:spcBef>
              <a:spcAft>
                <a:spcPts val="0"/>
              </a:spcAft>
              <a:buSzPts val="3200"/>
              <a:buChar char="○"/>
              <a:defRPr sz="3200">
                <a:solidFill>
                  <a:schemeClr val="accent5"/>
                </a:solidFill>
              </a:defRPr>
            </a:lvl2pPr>
            <a:lvl3pPr indent="-431800" lvl="2" marL="1371600" rtl="0">
              <a:lnSpc>
                <a:spcPct val="115000"/>
              </a:lnSpc>
              <a:spcBef>
                <a:spcPts val="0"/>
              </a:spcBef>
              <a:spcAft>
                <a:spcPts val="0"/>
              </a:spcAft>
              <a:buClr>
                <a:schemeClr val="accent5"/>
              </a:buClr>
              <a:buSzPts val="3200"/>
              <a:buChar char="■"/>
              <a:defRPr sz="3200">
                <a:solidFill>
                  <a:schemeClr val="accent5"/>
                </a:solidFill>
              </a:defRPr>
            </a:lvl3pPr>
            <a:lvl4pPr indent="-431800" lvl="3" marL="1828800" rtl="0">
              <a:lnSpc>
                <a:spcPct val="115000"/>
              </a:lnSpc>
              <a:spcBef>
                <a:spcPts val="0"/>
              </a:spcBef>
              <a:spcAft>
                <a:spcPts val="0"/>
              </a:spcAft>
              <a:buClr>
                <a:schemeClr val="accent5"/>
              </a:buClr>
              <a:buSzPts val="3200"/>
              <a:buChar char="●"/>
              <a:defRPr sz="3200">
                <a:solidFill>
                  <a:schemeClr val="accent5"/>
                </a:solidFill>
              </a:defRPr>
            </a:lvl4pPr>
            <a:lvl5pPr indent="-431800" lvl="4" marL="2286000" rtl="0">
              <a:lnSpc>
                <a:spcPct val="115000"/>
              </a:lnSpc>
              <a:spcBef>
                <a:spcPts val="0"/>
              </a:spcBef>
              <a:spcAft>
                <a:spcPts val="0"/>
              </a:spcAft>
              <a:buClr>
                <a:schemeClr val="accent5"/>
              </a:buClr>
              <a:buSzPts val="3200"/>
              <a:buChar char="○"/>
              <a:defRPr sz="3200">
                <a:solidFill>
                  <a:schemeClr val="accent5"/>
                </a:solidFill>
              </a:defRPr>
            </a:lvl5pPr>
            <a:lvl6pPr indent="-431800" lvl="5" marL="2743200" rtl="0">
              <a:lnSpc>
                <a:spcPct val="115000"/>
              </a:lnSpc>
              <a:spcBef>
                <a:spcPts val="0"/>
              </a:spcBef>
              <a:spcAft>
                <a:spcPts val="0"/>
              </a:spcAft>
              <a:buClr>
                <a:schemeClr val="accent5"/>
              </a:buClr>
              <a:buSzPts val="3200"/>
              <a:buChar char="■"/>
              <a:defRPr sz="3200">
                <a:solidFill>
                  <a:schemeClr val="accent5"/>
                </a:solidFill>
              </a:defRPr>
            </a:lvl6pPr>
            <a:lvl7pPr indent="-431800" lvl="6" marL="3200400" rtl="0">
              <a:lnSpc>
                <a:spcPct val="115000"/>
              </a:lnSpc>
              <a:spcBef>
                <a:spcPts val="0"/>
              </a:spcBef>
              <a:spcAft>
                <a:spcPts val="0"/>
              </a:spcAft>
              <a:buClr>
                <a:schemeClr val="accent5"/>
              </a:buClr>
              <a:buSzPts val="3200"/>
              <a:buChar char="●"/>
              <a:defRPr sz="3200">
                <a:solidFill>
                  <a:schemeClr val="accent5"/>
                </a:solidFill>
              </a:defRPr>
            </a:lvl7pPr>
            <a:lvl8pPr indent="-431800" lvl="7" marL="3657600" rtl="0">
              <a:lnSpc>
                <a:spcPct val="115000"/>
              </a:lnSpc>
              <a:spcBef>
                <a:spcPts val="0"/>
              </a:spcBef>
              <a:spcAft>
                <a:spcPts val="0"/>
              </a:spcAft>
              <a:buClr>
                <a:schemeClr val="accent5"/>
              </a:buClr>
              <a:buSzPts val="3200"/>
              <a:buChar char="○"/>
              <a:defRPr sz="3200">
                <a:solidFill>
                  <a:schemeClr val="accent5"/>
                </a:solidFill>
              </a:defRPr>
            </a:lvl8pPr>
            <a:lvl9pPr indent="-431800" lvl="8" marL="4114800">
              <a:lnSpc>
                <a:spcPct val="115000"/>
              </a:lnSpc>
              <a:spcBef>
                <a:spcPts val="0"/>
              </a:spcBef>
              <a:spcAft>
                <a:spcPts val="0"/>
              </a:spcAft>
              <a:buClr>
                <a:schemeClr val="accent5"/>
              </a:buClr>
              <a:buSzPts val="3200"/>
              <a:buChar char="■"/>
              <a:defRPr sz="3200">
                <a:solidFill>
                  <a:schemeClr val="accent5"/>
                </a:solidFill>
              </a:defRPr>
            </a:lvl9pPr>
          </a:lstStyle>
          <a:p/>
        </p:txBody>
      </p:sp>
      <p:sp>
        <p:nvSpPr>
          <p:cNvPr id="19" name="Google Shape;19;p4"/>
          <p:cNvSpPr txBox="1"/>
          <p:nvPr/>
        </p:nvSpPr>
        <p:spPr>
          <a:xfrm>
            <a:off x="390571" y="571075"/>
            <a:ext cx="6480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600">
                <a:solidFill>
                  <a:schemeClr val="dk2"/>
                </a:solidFill>
                <a:latin typeface="Muli"/>
                <a:ea typeface="Muli"/>
                <a:cs typeface="Muli"/>
                <a:sym typeface="Muli"/>
              </a:rPr>
              <a:t>“</a:t>
            </a:r>
            <a:endParaRPr b="1" sz="9600">
              <a:solidFill>
                <a:schemeClr val="dk2"/>
              </a:solidFill>
              <a:latin typeface="Muli"/>
              <a:ea typeface="Muli"/>
              <a:cs typeface="Muli"/>
              <a:sym typeface="Muli"/>
            </a:endParaRPr>
          </a:p>
        </p:txBody>
      </p:sp>
      <p:sp>
        <p:nvSpPr>
          <p:cNvPr id="20" name="Google Shape;20;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3" name="Google Shape;23;p5"/>
          <p:cNvSpPr txBox="1"/>
          <p:nvPr>
            <p:ph type="title"/>
          </p:nvPr>
        </p:nvSpPr>
        <p:spPr>
          <a:xfrm>
            <a:off x="457200" y="1044175"/>
            <a:ext cx="6300300" cy="857400"/>
          </a:xfrm>
          <a:prstGeom prst="rect">
            <a:avLst/>
          </a:prstGeom>
        </p:spPr>
        <p:txBody>
          <a:bodyPr anchorCtr="0" anchor="b"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4" name="Google Shape;24;p5"/>
          <p:cNvSpPr txBox="1"/>
          <p:nvPr>
            <p:ph idx="1" type="body"/>
          </p:nvPr>
        </p:nvSpPr>
        <p:spPr>
          <a:xfrm>
            <a:off x="457200" y="2038350"/>
            <a:ext cx="4929300" cy="1862700"/>
          </a:xfrm>
          <a:prstGeom prst="rect">
            <a:avLst/>
          </a:prstGeom>
        </p:spPr>
        <p:txBody>
          <a:bodyPr anchorCtr="0" anchor="t" bIns="0" lIns="0" spcFirstLastPara="1" rIns="0" wrap="square" tIns="0">
            <a:noAutofit/>
          </a:bodyPr>
          <a:lstStyle>
            <a:lvl1pPr indent="-368300" lvl="0" marL="457200">
              <a:spcBef>
                <a:spcPts val="60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25" name="Google Shape;25;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mask">
  <p:cSld name="TITLE_AND_BODY_1">
    <p:bg>
      <p:bgPr>
        <a:solidFill>
          <a:schemeClr val="accent1"/>
        </a:solidFill>
      </p:bgPr>
    </p:bg>
    <p:spTree>
      <p:nvGrpSpPr>
        <p:cNvPr id="26" name="Shape 26"/>
        <p:cNvGrpSpPr/>
        <p:nvPr/>
      </p:nvGrpSpPr>
      <p:grpSpPr>
        <a:xfrm>
          <a:off x="0" y="0"/>
          <a:ext cx="0" cy="0"/>
          <a:chOff x="0" y="0"/>
          <a:chExt cx="0" cy="0"/>
        </a:xfrm>
      </p:grpSpPr>
      <p:grpSp>
        <p:nvGrpSpPr>
          <p:cNvPr id="27" name="Google Shape;27;p6"/>
          <p:cNvGrpSpPr/>
          <p:nvPr/>
        </p:nvGrpSpPr>
        <p:grpSpPr>
          <a:xfrm>
            <a:off x="-144" y="4104"/>
            <a:ext cx="9144000" cy="5143488"/>
            <a:chOff x="238125" y="848325"/>
            <a:chExt cx="7143750" cy="4018350"/>
          </a:xfrm>
        </p:grpSpPr>
        <p:sp>
          <p:nvSpPr>
            <p:cNvPr id="28" name="Google Shape;28;p6"/>
            <p:cNvSpPr/>
            <p:nvPr/>
          </p:nvSpPr>
          <p:spPr>
            <a:xfrm>
              <a:off x="238125" y="848325"/>
              <a:ext cx="7143750" cy="4018350"/>
            </a:xfrm>
            <a:custGeom>
              <a:rect b="b" l="l" r="r" t="t"/>
              <a:pathLst>
                <a:path extrusionOk="0" h="160734" w="28575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p:nvPr/>
          </p:nvSpPr>
          <p:spPr>
            <a:xfrm>
              <a:off x="238125" y="848325"/>
              <a:ext cx="7143750" cy="4018350"/>
            </a:xfrm>
            <a:custGeom>
              <a:rect b="b" l="l" r="r" t="t"/>
              <a:pathLst>
                <a:path extrusionOk="0" h="160734" w="28575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6"/>
          <p:cNvSpPr txBox="1"/>
          <p:nvPr>
            <p:ph type="title"/>
          </p:nvPr>
        </p:nvSpPr>
        <p:spPr>
          <a:xfrm>
            <a:off x="457200" y="1425175"/>
            <a:ext cx="3101400" cy="8574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1" name="Google Shape;31;p6"/>
          <p:cNvSpPr txBox="1"/>
          <p:nvPr>
            <p:ph idx="1" type="body"/>
          </p:nvPr>
        </p:nvSpPr>
        <p:spPr>
          <a:xfrm>
            <a:off x="457200" y="2419350"/>
            <a:ext cx="3101400" cy="1862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35" name="Google Shape;35;p7"/>
          <p:cNvSpPr txBox="1"/>
          <p:nvPr>
            <p:ph type="title"/>
          </p:nvPr>
        </p:nvSpPr>
        <p:spPr>
          <a:xfrm>
            <a:off x="457200" y="1044175"/>
            <a:ext cx="6300300" cy="857400"/>
          </a:xfrm>
          <a:prstGeom prst="rect">
            <a:avLst/>
          </a:prstGeom>
        </p:spPr>
        <p:txBody>
          <a:bodyPr anchorCtr="0" anchor="b"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6" name="Google Shape;36;p7"/>
          <p:cNvSpPr txBox="1"/>
          <p:nvPr>
            <p:ph idx="1" type="body"/>
          </p:nvPr>
        </p:nvSpPr>
        <p:spPr>
          <a:xfrm>
            <a:off x="457200" y="2082325"/>
            <a:ext cx="2392500" cy="2767200"/>
          </a:xfrm>
          <a:prstGeom prst="rect">
            <a:avLst/>
          </a:prstGeom>
        </p:spPr>
        <p:txBody>
          <a:bodyPr anchorCtr="0" anchor="t" bIns="0" lIns="0" spcFirstLastPara="1" rIns="0" wrap="square" tIns="0">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7" name="Google Shape;37;p7"/>
          <p:cNvSpPr txBox="1"/>
          <p:nvPr>
            <p:ph idx="2" type="body"/>
          </p:nvPr>
        </p:nvSpPr>
        <p:spPr>
          <a:xfrm>
            <a:off x="2993928" y="2082325"/>
            <a:ext cx="2392500" cy="2767200"/>
          </a:xfrm>
          <a:prstGeom prst="rect">
            <a:avLst/>
          </a:prstGeom>
        </p:spPr>
        <p:txBody>
          <a:bodyPr anchorCtr="0" anchor="t" bIns="0" lIns="0" spcFirstLastPara="1" rIns="0" wrap="square" tIns="0">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8" name="Google Shape;38;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9" name="Shape 39"/>
        <p:cNvGrpSpPr/>
        <p:nvPr/>
      </p:nvGrpSpPr>
      <p:grpSpPr>
        <a:xfrm>
          <a:off x="0" y="0"/>
          <a:ext cx="0" cy="0"/>
          <a:chOff x="0" y="0"/>
          <a:chExt cx="0" cy="0"/>
        </a:xfrm>
      </p:grpSpPr>
      <p:sp>
        <p:nvSpPr>
          <p:cNvPr id="40" name="Google Shape;40;p8"/>
          <p:cNvSpPr txBox="1"/>
          <p:nvPr>
            <p:ph type="title"/>
          </p:nvPr>
        </p:nvSpPr>
        <p:spPr>
          <a:xfrm>
            <a:off x="457200" y="1044175"/>
            <a:ext cx="6300300" cy="857400"/>
          </a:xfrm>
          <a:prstGeom prst="rect">
            <a:avLst/>
          </a:prstGeom>
        </p:spPr>
        <p:txBody>
          <a:bodyPr anchorCtr="0" anchor="b"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41" name="Google Shape;41;p8"/>
          <p:cNvSpPr txBox="1"/>
          <p:nvPr>
            <p:ph idx="1" type="body"/>
          </p:nvPr>
        </p:nvSpPr>
        <p:spPr>
          <a:xfrm>
            <a:off x="457200" y="2082325"/>
            <a:ext cx="2359800" cy="28434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2" name="Google Shape;42;p8"/>
          <p:cNvSpPr txBox="1"/>
          <p:nvPr>
            <p:ph idx="2" type="body"/>
          </p:nvPr>
        </p:nvSpPr>
        <p:spPr>
          <a:xfrm>
            <a:off x="3392100" y="2082325"/>
            <a:ext cx="2359800" cy="28434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3" name="Google Shape;43;p8"/>
          <p:cNvSpPr txBox="1"/>
          <p:nvPr>
            <p:ph idx="3" type="body"/>
          </p:nvPr>
        </p:nvSpPr>
        <p:spPr>
          <a:xfrm>
            <a:off x="6326997" y="2082325"/>
            <a:ext cx="2359800" cy="28434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4" name="Google Shape;44;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5872725" y="2225700"/>
            <a:ext cx="3118876" cy="2765399"/>
          </a:xfrm>
          <a:prstGeom prst="rect">
            <a:avLst/>
          </a:prstGeom>
          <a:noFill/>
          <a:ln>
            <a:noFill/>
          </a:ln>
        </p:spPr>
      </p:pic>
      <p:sp>
        <p:nvSpPr>
          <p:cNvPr id="47" name="Google Shape;47;p9"/>
          <p:cNvSpPr txBox="1"/>
          <p:nvPr>
            <p:ph type="title"/>
          </p:nvPr>
        </p:nvSpPr>
        <p:spPr>
          <a:xfrm>
            <a:off x="457200" y="1044175"/>
            <a:ext cx="6300300" cy="857400"/>
          </a:xfrm>
          <a:prstGeom prst="rect">
            <a:avLst/>
          </a:prstGeom>
        </p:spPr>
        <p:txBody>
          <a:bodyPr anchorCtr="0" anchor="b"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8" name="Google Shape;48;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no illustration">
  <p:cSld name="TITLE_ONLY_1">
    <p:spTree>
      <p:nvGrpSpPr>
        <p:cNvPr id="49" name="Shape 49"/>
        <p:cNvGrpSpPr/>
        <p:nvPr/>
      </p:nvGrpSpPr>
      <p:grpSpPr>
        <a:xfrm>
          <a:off x="0" y="0"/>
          <a:ext cx="0" cy="0"/>
          <a:chOff x="0" y="0"/>
          <a:chExt cx="0" cy="0"/>
        </a:xfrm>
      </p:grpSpPr>
      <p:sp>
        <p:nvSpPr>
          <p:cNvPr id="50" name="Google Shape;50;p10"/>
          <p:cNvSpPr txBox="1"/>
          <p:nvPr>
            <p:ph type="title"/>
          </p:nvPr>
        </p:nvSpPr>
        <p:spPr>
          <a:xfrm>
            <a:off x="457200" y="1044175"/>
            <a:ext cx="6300300" cy="857400"/>
          </a:xfrm>
          <a:prstGeom prst="rect">
            <a:avLst/>
          </a:prstGeom>
        </p:spPr>
        <p:txBody>
          <a:bodyPr anchorCtr="0" anchor="b"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51" name="Google Shape;51;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044175"/>
            <a:ext cx="63003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1pPr>
            <a:lvl2pPr lvl="1">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2pPr>
            <a:lvl3pPr lvl="2">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3pPr>
            <a:lvl4pPr lvl="3">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4pPr>
            <a:lvl5pPr lvl="4">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5pPr>
            <a:lvl6pPr lvl="5">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6pPr>
            <a:lvl7pPr lvl="6">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7pPr>
            <a:lvl8pPr lvl="7">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8pPr>
            <a:lvl9pPr lvl="8">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9pPr>
          </a:lstStyle>
          <a:p/>
        </p:txBody>
      </p:sp>
      <p:sp>
        <p:nvSpPr>
          <p:cNvPr id="7" name="Google Shape;7;p1"/>
          <p:cNvSpPr txBox="1"/>
          <p:nvPr>
            <p:ph idx="1" type="body"/>
          </p:nvPr>
        </p:nvSpPr>
        <p:spPr>
          <a:xfrm>
            <a:off x="457200" y="2038350"/>
            <a:ext cx="4929300" cy="1862700"/>
          </a:xfrm>
          <a:prstGeom prst="rect">
            <a:avLst/>
          </a:prstGeom>
          <a:noFill/>
          <a:ln>
            <a:noFill/>
          </a:ln>
        </p:spPr>
        <p:txBody>
          <a:bodyPr anchorCtr="0" anchor="t" bIns="0" lIns="0" spcFirstLastPara="1" rIns="0" wrap="square" tIns="0">
            <a:noAutofit/>
          </a:bodyPr>
          <a:lstStyle>
            <a:lvl1pPr indent="-368300" lvl="0" marL="457200">
              <a:lnSpc>
                <a:spcPct val="115000"/>
              </a:lnSpc>
              <a:spcBef>
                <a:spcPts val="600"/>
              </a:spcBef>
              <a:spcAft>
                <a:spcPts val="0"/>
              </a:spcAft>
              <a:buClr>
                <a:schemeClr val="dk2"/>
              </a:buClr>
              <a:buSzPts val="2200"/>
              <a:buFont typeface="Muli"/>
              <a:buChar char="●"/>
              <a:defRPr sz="2200">
                <a:solidFill>
                  <a:schemeClr val="dk1"/>
                </a:solidFill>
                <a:latin typeface="Muli"/>
                <a:ea typeface="Muli"/>
                <a:cs typeface="Muli"/>
                <a:sym typeface="Muli"/>
              </a:defRPr>
            </a:lvl1pPr>
            <a:lvl2pPr indent="-368300" lvl="1" marL="914400">
              <a:lnSpc>
                <a:spcPct val="115000"/>
              </a:lnSpc>
              <a:spcBef>
                <a:spcPts val="0"/>
              </a:spcBef>
              <a:spcAft>
                <a:spcPts val="0"/>
              </a:spcAft>
              <a:buClr>
                <a:schemeClr val="accent5"/>
              </a:buClr>
              <a:buSzPts val="2200"/>
              <a:buFont typeface="Muli"/>
              <a:buChar char="○"/>
              <a:defRPr sz="2200">
                <a:solidFill>
                  <a:schemeClr val="dk1"/>
                </a:solidFill>
                <a:latin typeface="Muli"/>
                <a:ea typeface="Muli"/>
                <a:cs typeface="Muli"/>
                <a:sym typeface="Muli"/>
              </a:defRPr>
            </a:lvl2pPr>
            <a:lvl3pPr indent="-368300" lvl="2" marL="1371600">
              <a:lnSpc>
                <a:spcPct val="115000"/>
              </a:lnSpc>
              <a:spcBef>
                <a:spcPts val="0"/>
              </a:spcBef>
              <a:spcAft>
                <a:spcPts val="0"/>
              </a:spcAft>
              <a:buClr>
                <a:schemeClr val="accent4"/>
              </a:buClr>
              <a:buSzPts val="2200"/>
              <a:buFont typeface="Muli"/>
              <a:buChar char="■"/>
              <a:defRPr sz="2200">
                <a:solidFill>
                  <a:schemeClr val="dk1"/>
                </a:solidFill>
                <a:latin typeface="Muli"/>
                <a:ea typeface="Muli"/>
                <a:cs typeface="Muli"/>
                <a:sym typeface="Muli"/>
              </a:defRPr>
            </a:lvl3pPr>
            <a:lvl4pPr indent="-368300" lvl="3" marL="18288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4pPr>
            <a:lvl5pPr indent="-368300" lvl="4" marL="22860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5pPr>
            <a:lvl6pPr indent="-368300" lvl="5" marL="27432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6pPr>
            <a:lvl7pPr indent="-368300" lvl="6" marL="32004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7pPr>
            <a:lvl8pPr indent="-368300" lvl="7" marL="36576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8pPr>
            <a:lvl9pPr indent="-368300" lvl="8" marL="41148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dk2"/>
                </a:solidFill>
                <a:latin typeface="Poppins Light"/>
                <a:ea typeface="Poppins Light"/>
                <a:cs typeface="Poppins Light"/>
                <a:sym typeface="Poppins Light"/>
              </a:defRPr>
            </a:lvl1pPr>
            <a:lvl2pPr lvl="1" algn="r">
              <a:buNone/>
              <a:defRPr sz="1300">
                <a:solidFill>
                  <a:schemeClr val="dk2"/>
                </a:solidFill>
                <a:latin typeface="Poppins Light"/>
                <a:ea typeface="Poppins Light"/>
                <a:cs typeface="Poppins Light"/>
                <a:sym typeface="Poppins Light"/>
              </a:defRPr>
            </a:lvl2pPr>
            <a:lvl3pPr lvl="2" algn="r">
              <a:buNone/>
              <a:defRPr sz="1300">
                <a:solidFill>
                  <a:schemeClr val="dk2"/>
                </a:solidFill>
                <a:latin typeface="Poppins Light"/>
                <a:ea typeface="Poppins Light"/>
                <a:cs typeface="Poppins Light"/>
                <a:sym typeface="Poppins Light"/>
              </a:defRPr>
            </a:lvl3pPr>
            <a:lvl4pPr lvl="3" algn="r">
              <a:buNone/>
              <a:defRPr sz="1300">
                <a:solidFill>
                  <a:schemeClr val="dk2"/>
                </a:solidFill>
                <a:latin typeface="Poppins Light"/>
                <a:ea typeface="Poppins Light"/>
                <a:cs typeface="Poppins Light"/>
                <a:sym typeface="Poppins Light"/>
              </a:defRPr>
            </a:lvl4pPr>
            <a:lvl5pPr lvl="4" algn="r">
              <a:buNone/>
              <a:defRPr sz="1300">
                <a:solidFill>
                  <a:schemeClr val="dk2"/>
                </a:solidFill>
                <a:latin typeface="Poppins Light"/>
                <a:ea typeface="Poppins Light"/>
                <a:cs typeface="Poppins Light"/>
                <a:sym typeface="Poppins Light"/>
              </a:defRPr>
            </a:lvl5pPr>
            <a:lvl6pPr lvl="5" algn="r">
              <a:buNone/>
              <a:defRPr sz="1300">
                <a:solidFill>
                  <a:schemeClr val="dk2"/>
                </a:solidFill>
                <a:latin typeface="Poppins Light"/>
                <a:ea typeface="Poppins Light"/>
                <a:cs typeface="Poppins Light"/>
                <a:sym typeface="Poppins Light"/>
              </a:defRPr>
            </a:lvl6pPr>
            <a:lvl7pPr lvl="6" algn="r">
              <a:buNone/>
              <a:defRPr sz="1300">
                <a:solidFill>
                  <a:schemeClr val="dk2"/>
                </a:solidFill>
                <a:latin typeface="Poppins Light"/>
                <a:ea typeface="Poppins Light"/>
                <a:cs typeface="Poppins Light"/>
                <a:sym typeface="Poppins Light"/>
              </a:defRPr>
            </a:lvl7pPr>
            <a:lvl8pPr lvl="7" algn="r">
              <a:buNone/>
              <a:defRPr sz="1300">
                <a:solidFill>
                  <a:schemeClr val="dk2"/>
                </a:solidFill>
                <a:latin typeface="Poppins Light"/>
                <a:ea typeface="Poppins Light"/>
                <a:cs typeface="Poppins Light"/>
                <a:sym typeface="Poppins Light"/>
              </a:defRPr>
            </a:lvl8pPr>
            <a:lvl9pPr lvl="8" algn="r">
              <a:buNone/>
              <a:defRPr sz="1300">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hyperlink" Target="http://www.youtube.com/watch?v=UXDKf-wjAKk" TargetMode="External"/><Relationship Id="rId5"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1" Type="http://schemas.openxmlformats.org/officeDocument/2006/relationships/hyperlink" Target="https://github.com/RivJasper" TargetMode="External"/><Relationship Id="rId10" Type="http://schemas.openxmlformats.org/officeDocument/2006/relationships/hyperlink" Target="https://github.com/venufitratama" TargetMode="External"/><Relationship Id="rId13" Type="http://schemas.openxmlformats.org/officeDocument/2006/relationships/image" Target="../media/image20.png"/><Relationship Id="rId12" Type="http://schemas.openxmlformats.org/officeDocument/2006/relationships/hyperlink" Target="https://github.com/IrfanHilman" TargetMode="External"/><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5.jpg"/><Relationship Id="rId9" Type="http://schemas.openxmlformats.org/officeDocument/2006/relationships/hyperlink" Target="https://www.linkedin.com/in/venufitratama/" TargetMode="External"/><Relationship Id="rId5" Type="http://schemas.openxmlformats.org/officeDocument/2006/relationships/image" Target="../media/image14.jpg"/><Relationship Id="rId6" Type="http://schemas.openxmlformats.org/officeDocument/2006/relationships/image" Target="../media/image8.jpg"/><Relationship Id="rId7" Type="http://schemas.openxmlformats.org/officeDocument/2006/relationships/image" Target="../media/image9.jpg"/><Relationship Id="rId8" Type="http://schemas.openxmlformats.org/officeDocument/2006/relationships/image" Target="../media/image32.jpg"/></Relationships>
</file>

<file path=ppt/slides/_rels/slide2.xml.rels><?xml version="1.0" encoding="UTF-8" standalone="yes"?><Relationships xmlns="http://schemas.openxmlformats.org/package/2006/relationships"><Relationship Id="rId11" Type="http://schemas.openxmlformats.org/officeDocument/2006/relationships/hyperlink" Target="https://github.com/RivJasper" TargetMode="External"/><Relationship Id="rId10" Type="http://schemas.openxmlformats.org/officeDocument/2006/relationships/hyperlink" Target="https://github.com/venufitratama" TargetMode="External"/><Relationship Id="rId13" Type="http://schemas.openxmlformats.org/officeDocument/2006/relationships/image" Target="../media/image20.png"/><Relationship Id="rId12" Type="http://schemas.openxmlformats.org/officeDocument/2006/relationships/hyperlink" Target="https://github.com/IrfanHilman" TargetMode="External"/><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5.jpg"/><Relationship Id="rId9" Type="http://schemas.openxmlformats.org/officeDocument/2006/relationships/hyperlink" Target="https://www.linkedin.com/in/venufitratama/" TargetMode="External"/><Relationship Id="rId5" Type="http://schemas.openxmlformats.org/officeDocument/2006/relationships/image" Target="../media/image14.jpg"/><Relationship Id="rId6" Type="http://schemas.openxmlformats.org/officeDocument/2006/relationships/image" Target="../media/image8.jpg"/><Relationship Id="rId7" Type="http://schemas.openxmlformats.org/officeDocument/2006/relationships/image" Target="../media/image9.jpg"/><Relationship Id="rId8"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www.cnbcindonesia.com/market/20200624194648-17-167828/bri-mandiri-bni-btn-raih-rp-30-t-saham-mana-paling-cua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a:off x="685800" y="696425"/>
            <a:ext cx="7365300" cy="105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600">
                <a:solidFill>
                  <a:srgbClr val="134F5C"/>
                </a:solidFill>
              </a:rPr>
              <a:t>TESIA - S Class</a:t>
            </a:r>
            <a:endParaRPr sz="7600">
              <a:solidFill>
                <a:srgbClr val="134F5C"/>
              </a:solidFill>
            </a:endParaRPr>
          </a:p>
        </p:txBody>
      </p:sp>
      <p:sp>
        <p:nvSpPr>
          <p:cNvPr id="66" name="Google Shape;66;p14"/>
          <p:cNvSpPr txBox="1"/>
          <p:nvPr/>
        </p:nvSpPr>
        <p:spPr>
          <a:xfrm>
            <a:off x="685800" y="1808450"/>
            <a:ext cx="4203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212121"/>
                </a:solidFill>
                <a:latin typeface="Poppins"/>
                <a:ea typeface="Poppins"/>
                <a:cs typeface="Poppins"/>
                <a:sym typeface="Poppins"/>
              </a:rPr>
              <a:t>Twitter Engagement for Stock Price Analysis - Sentiment Classification</a:t>
            </a:r>
            <a:endParaRPr>
              <a:solidFill>
                <a:srgbClr val="21212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cxnSp>
        <p:nvCxnSpPr>
          <p:cNvPr id="174" name="Google Shape;174;p23"/>
          <p:cNvCxnSpPr/>
          <p:nvPr/>
        </p:nvCxnSpPr>
        <p:spPr>
          <a:xfrm>
            <a:off x="11575" y="1590150"/>
            <a:ext cx="4822200" cy="9000"/>
          </a:xfrm>
          <a:prstGeom prst="straightConnector1">
            <a:avLst/>
          </a:prstGeom>
          <a:noFill/>
          <a:ln cap="flat" cmpd="sng" w="228600">
            <a:solidFill>
              <a:schemeClr val="accent4"/>
            </a:solidFill>
            <a:prstDash val="solid"/>
            <a:round/>
            <a:headEnd len="med" w="med" type="none"/>
            <a:tailEnd len="med" w="med" type="none"/>
          </a:ln>
        </p:spPr>
      </p:cxnSp>
      <p:cxnSp>
        <p:nvCxnSpPr>
          <p:cNvPr id="175" name="Google Shape;175;p23"/>
          <p:cNvCxnSpPr/>
          <p:nvPr/>
        </p:nvCxnSpPr>
        <p:spPr>
          <a:xfrm flipH="1" rot="10800000">
            <a:off x="-9144" y="2761488"/>
            <a:ext cx="4871700" cy="34500"/>
          </a:xfrm>
          <a:prstGeom prst="straightConnector1">
            <a:avLst/>
          </a:prstGeom>
          <a:noFill/>
          <a:ln cap="flat" cmpd="sng" w="228600">
            <a:solidFill>
              <a:srgbClr val="3D85C6"/>
            </a:solidFill>
            <a:prstDash val="solid"/>
            <a:round/>
            <a:headEnd len="med" w="med" type="none"/>
            <a:tailEnd len="med" w="med" type="none"/>
          </a:ln>
        </p:spPr>
      </p:cxnSp>
      <p:sp>
        <p:nvSpPr>
          <p:cNvPr id="176" name="Google Shape;176;p23"/>
          <p:cNvSpPr txBox="1"/>
          <p:nvPr/>
        </p:nvSpPr>
        <p:spPr>
          <a:xfrm>
            <a:off x="2877450" y="3035100"/>
            <a:ext cx="125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Build LSTM + GRU Model</a:t>
            </a:r>
            <a:endParaRPr sz="1200">
              <a:solidFill>
                <a:schemeClr val="dk1"/>
              </a:solidFill>
            </a:endParaRPr>
          </a:p>
        </p:txBody>
      </p:sp>
      <p:sp>
        <p:nvSpPr>
          <p:cNvPr id="177" name="Google Shape;177;p23"/>
          <p:cNvSpPr txBox="1"/>
          <p:nvPr/>
        </p:nvSpPr>
        <p:spPr>
          <a:xfrm>
            <a:off x="344975" y="838375"/>
            <a:ext cx="910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6"/>
                </a:solidFill>
              </a:rPr>
              <a:t>C</a:t>
            </a:r>
            <a:r>
              <a:rPr lang="en" sz="1200">
                <a:solidFill>
                  <a:schemeClr val="accent6"/>
                </a:solidFill>
              </a:rPr>
              <a:t>ollect</a:t>
            </a:r>
            <a:endParaRPr sz="1200">
              <a:solidFill>
                <a:schemeClr val="accent6"/>
              </a:solidFill>
            </a:endParaRPr>
          </a:p>
          <a:p>
            <a:pPr indent="0" lvl="0" marL="0" rtl="0" algn="ctr">
              <a:spcBef>
                <a:spcPts val="0"/>
              </a:spcBef>
              <a:spcAft>
                <a:spcPts val="0"/>
              </a:spcAft>
              <a:buNone/>
            </a:pPr>
            <a:r>
              <a:rPr lang="en" sz="1200">
                <a:solidFill>
                  <a:schemeClr val="accent6"/>
                </a:solidFill>
              </a:rPr>
              <a:t>T</a:t>
            </a:r>
            <a:r>
              <a:rPr lang="en" sz="1200">
                <a:solidFill>
                  <a:schemeClr val="accent6"/>
                </a:solidFill>
              </a:rPr>
              <a:t>weets</a:t>
            </a:r>
            <a:endParaRPr>
              <a:solidFill>
                <a:schemeClr val="accent6"/>
              </a:solidFill>
            </a:endParaRPr>
          </a:p>
        </p:txBody>
      </p:sp>
      <p:sp>
        <p:nvSpPr>
          <p:cNvPr id="178" name="Google Shape;178;p23"/>
          <p:cNvSpPr txBox="1"/>
          <p:nvPr/>
        </p:nvSpPr>
        <p:spPr>
          <a:xfrm>
            <a:off x="1367975" y="838375"/>
            <a:ext cx="845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L</a:t>
            </a:r>
            <a:r>
              <a:rPr lang="en" sz="1200">
                <a:solidFill>
                  <a:schemeClr val="dk1"/>
                </a:solidFill>
              </a:rPr>
              <a:t>abelling Tweets</a:t>
            </a:r>
            <a:endParaRPr/>
          </a:p>
        </p:txBody>
      </p:sp>
      <p:sp>
        <p:nvSpPr>
          <p:cNvPr id="179" name="Google Shape;179;p23"/>
          <p:cNvSpPr txBox="1"/>
          <p:nvPr/>
        </p:nvSpPr>
        <p:spPr>
          <a:xfrm>
            <a:off x="239675" y="3035100"/>
            <a:ext cx="132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Collect stock price from Yahoo Finance</a:t>
            </a:r>
            <a:endParaRPr/>
          </a:p>
        </p:txBody>
      </p:sp>
      <p:sp>
        <p:nvSpPr>
          <p:cNvPr id="180" name="Google Shape;180;p23"/>
          <p:cNvSpPr txBox="1"/>
          <p:nvPr/>
        </p:nvSpPr>
        <p:spPr>
          <a:xfrm>
            <a:off x="3425500" y="843150"/>
            <a:ext cx="132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Build Sentiment Analysis Model</a:t>
            </a:r>
            <a:endParaRPr/>
          </a:p>
        </p:txBody>
      </p:sp>
      <p:cxnSp>
        <p:nvCxnSpPr>
          <p:cNvPr id="181" name="Google Shape;181;p23"/>
          <p:cNvCxnSpPr/>
          <p:nvPr/>
        </p:nvCxnSpPr>
        <p:spPr>
          <a:xfrm>
            <a:off x="5363000" y="2200950"/>
            <a:ext cx="2094000" cy="22200"/>
          </a:xfrm>
          <a:prstGeom prst="straightConnector1">
            <a:avLst/>
          </a:prstGeom>
          <a:noFill/>
          <a:ln cap="flat" cmpd="sng" w="228600">
            <a:solidFill>
              <a:srgbClr val="C9DAF8"/>
            </a:solidFill>
            <a:prstDash val="solid"/>
            <a:round/>
            <a:headEnd len="med" w="med" type="none"/>
            <a:tailEnd len="med" w="med" type="none"/>
          </a:ln>
        </p:spPr>
      </p:cxnSp>
      <p:sp>
        <p:nvSpPr>
          <p:cNvPr id="182" name="Google Shape;182;p23"/>
          <p:cNvSpPr txBox="1"/>
          <p:nvPr/>
        </p:nvSpPr>
        <p:spPr>
          <a:xfrm>
            <a:off x="5920950" y="2547750"/>
            <a:ext cx="125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M</a:t>
            </a:r>
            <a:r>
              <a:rPr lang="en" sz="1200">
                <a:solidFill>
                  <a:schemeClr val="dk1"/>
                </a:solidFill>
              </a:rPr>
              <a:t>odel Deployment</a:t>
            </a:r>
            <a:endParaRPr>
              <a:solidFill>
                <a:schemeClr val="dk1"/>
              </a:solidFill>
            </a:endParaRPr>
          </a:p>
        </p:txBody>
      </p:sp>
      <p:sp>
        <p:nvSpPr>
          <p:cNvPr id="183" name="Google Shape;183;p23"/>
          <p:cNvSpPr txBox="1"/>
          <p:nvPr/>
        </p:nvSpPr>
        <p:spPr>
          <a:xfrm>
            <a:off x="81100" y="3903825"/>
            <a:ext cx="18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B5394"/>
                </a:solidFill>
                <a:latin typeface="Muli"/>
                <a:ea typeface="Muli"/>
                <a:cs typeface="Muli"/>
                <a:sym typeface="Muli"/>
              </a:rPr>
              <a:t>Stock Price</a:t>
            </a:r>
            <a:endParaRPr b="1">
              <a:solidFill>
                <a:srgbClr val="0B5394"/>
              </a:solidFill>
              <a:latin typeface="Muli"/>
              <a:ea typeface="Muli"/>
              <a:cs typeface="Muli"/>
              <a:sym typeface="Muli"/>
            </a:endParaRPr>
          </a:p>
        </p:txBody>
      </p:sp>
      <p:sp>
        <p:nvSpPr>
          <p:cNvPr id="184" name="Google Shape;184;p23"/>
          <p:cNvSpPr txBox="1"/>
          <p:nvPr/>
        </p:nvSpPr>
        <p:spPr>
          <a:xfrm>
            <a:off x="81100" y="74275"/>
            <a:ext cx="181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Muli"/>
                <a:ea typeface="Muli"/>
                <a:cs typeface="Muli"/>
                <a:sym typeface="Muli"/>
              </a:rPr>
              <a:t>Sentiment from Social Media</a:t>
            </a:r>
            <a:endParaRPr b="1">
              <a:solidFill>
                <a:schemeClr val="accent6"/>
              </a:solidFill>
              <a:latin typeface="Muli"/>
              <a:ea typeface="Muli"/>
              <a:cs typeface="Muli"/>
              <a:sym typeface="Muli"/>
            </a:endParaRPr>
          </a:p>
        </p:txBody>
      </p:sp>
      <p:cxnSp>
        <p:nvCxnSpPr>
          <p:cNvPr id="185" name="Google Shape;185;p23"/>
          <p:cNvCxnSpPr/>
          <p:nvPr/>
        </p:nvCxnSpPr>
        <p:spPr>
          <a:xfrm>
            <a:off x="798825" y="1328100"/>
            <a:ext cx="0" cy="255000"/>
          </a:xfrm>
          <a:prstGeom prst="straightConnector1">
            <a:avLst/>
          </a:prstGeom>
          <a:noFill/>
          <a:ln cap="flat" cmpd="sng" w="38100">
            <a:solidFill>
              <a:schemeClr val="accent6"/>
            </a:solidFill>
            <a:prstDash val="solid"/>
            <a:round/>
            <a:headEnd len="med" w="med" type="none"/>
            <a:tailEnd len="med" w="med" type="none"/>
          </a:ln>
        </p:spPr>
      </p:cxnSp>
      <p:cxnSp>
        <p:nvCxnSpPr>
          <p:cNvPr id="186" name="Google Shape;186;p23"/>
          <p:cNvCxnSpPr/>
          <p:nvPr/>
        </p:nvCxnSpPr>
        <p:spPr>
          <a:xfrm>
            <a:off x="1789425" y="1328100"/>
            <a:ext cx="0" cy="255000"/>
          </a:xfrm>
          <a:prstGeom prst="straightConnector1">
            <a:avLst/>
          </a:prstGeom>
          <a:noFill/>
          <a:ln cap="flat" cmpd="sng" w="38100">
            <a:solidFill>
              <a:schemeClr val="accent6"/>
            </a:solidFill>
            <a:prstDash val="solid"/>
            <a:round/>
            <a:headEnd len="med" w="med" type="none"/>
            <a:tailEnd len="med" w="med" type="none"/>
          </a:ln>
        </p:spPr>
      </p:cxnSp>
      <p:cxnSp>
        <p:nvCxnSpPr>
          <p:cNvPr id="187" name="Google Shape;187;p23"/>
          <p:cNvCxnSpPr/>
          <p:nvPr/>
        </p:nvCxnSpPr>
        <p:spPr>
          <a:xfrm>
            <a:off x="2856225" y="1328100"/>
            <a:ext cx="0" cy="255000"/>
          </a:xfrm>
          <a:prstGeom prst="straightConnector1">
            <a:avLst/>
          </a:prstGeom>
          <a:noFill/>
          <a:ln cap="flat" cmpd="sng" w="38100">
            <a:solidFill>
              <a:schemeClr val="accent6"/>
            </a:solidFill>
            <a:prstDash val="solid"/>
            <a:round/>
            <a:headEnd len="med" w="med" type="none"/>
            <a:tailEnd len="med" w="med" type="none"/>
          </a:ln>
        </p:spPr>
      </p:cxnSp>
      <p:sp>
        <p:nvSpPr>
          <p:cNvPr id="188" name="Google Shape;188;p23"/>
          <p:cNvSpPr txBox="1"/>
          <p:nvPr/>
        </p:nvSpPr>
        <p:spPr>
          <a:xfrm>
            <a:off x="2287625" y="907600"/>
            <a:ext cx="125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Preprocessing</a:t>
            </a:r>
            <a:endParaRPr/>
          </a:p>
        </p:txBody>
      </p:sp>
      <p:cxnSp>
        <p:nvCxnSpPr>
          <p:cNvPr id="189" name="Google Shape;189;p23"/>
          <p:cNvCxnSpPr/>
          <p:nvPr/>
        </p:nvCxnSpPr>
        <p:spPr>
          <a:xfrm>
            <a:off x="3999225" y="1328100"/>
            <a:ext cx="0" cy="255000"/>
          </a:xfrm>
          <a:prstGeom prst="straightConnector1">
            <a:avLst/>
          </a:prstGeom>
          <a:noFill/>
          <a:ln cap="flat" cmpd="sng" w="38100">
            <a:solidFill>
              <a:schemeClr val="accent6"/>
            </a:solidFill>
            <a:prstDash val="solid"/>
            <a:round/>
            <a:headEnd len="med" w="med" type="none"/>
            <a:tailEnd len="med" w="med" type="none"/>
          </a:ln>
        </p:spPr>
      </p:cxnSp>
      <p:sp>
        <p:nvSpPr>
          <p:cNvPr id="190" name="Google Shape;190;p23"/>
          <p:cNvSpPr txBox="1"/>
          <p:nvPr/>
        </p:nvSpPr>
        <p:spPr>
          <a:xfrm>
            <a:off x="1550250" y="3067500"/>
            <a:ext cx="125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Preprocessing</a:t>
            </a:r>
            <a:endParaRPr/>
          </a:p>
        </p:txBody>
      </p:sp>
      <p:cxnSp>
        <p:nvCxnSpPr>
          <p:cNvPr id="191" name="Google Shape;191;p23"/>
          <p:cNvCxnSpPr/>
          <p:nvPr/>
        </p:nvCxnSpPr>
        <p:spPr>
          <a:xfrm>
            <a:off x="839000" y="2853938"/>
            <a:ext cx="0" cy="255000"/>
          </a:xfrm>
          <a:prstGeom prst="straightConnector1">
            <a:avLst/>
          </a:prstGeom>
          <a:noFill/>
          <a:ln cap="flat" cmpd="sng" w="38100">
            <a:solidFill>
              <a:srgbClr val="0B5394"/>
            </a:solidFill>
            <a:prstDash val="solid"/>
            <a:round/>
            <a:headEnd len="med" w="med" type="none"/>
            <a:tailEnd len="med" w="med" type="none"/>
          </a:ln>
        </p:spPr>
      </p:cxnSp>
      <p:cxnSp>
        <p:nvCxnSpPr>
          <p:cNvPr id="192" name="Google Shape;192;p23"/>
          <p:cNvCxnSpPr/>
          <p:nvPr/>
        </p:nvCxnSpPr>
        <p:spPr>
          <a:xfrm>
            <a:off x="2134400" y="2853938"/>
            <a:ext cx="0" cy="255000"/>
          </a:xfrm>
          <a:prstGeom prst="straightConnector1">
            <a:avLst/>
          </a:prstGeom>
          <a:noFill/>
          <a:ln cap="flat" cmpd="sng" w="38100">
            <a:solidFill>
              <a:srgbClr val="0B5394"/>
            </a:solidFill>
            <a:prstDash val="solid"/>
            <a:round/>
            <a:headEnd len="med" w="med" type="none"/>
            <a:tailEnd len="med" w="med" type="none"/>
          </a:ln>
        </p:spPr>
      </p:cxnSp>
      <p:cxnSp>
        <p:nvCxnSpPr>
          <p:cNvPr id="193" name="Google Shape;193;p23"/>
          <p:cNvCxnSpPr/>
          <p:nvPr/>
        </p:nvCxnSpPr>
        <p:spPr>
          <a:xfrm>
            <a:off x="3506000" y="2853938"/>
            <a:ext cx="0" cy="255000"/>
          </a:xfrm>
          <a:prstGeom prst="straightConnector1">
            <a:avLst/>
          </a:prstGeom>
          <a:noFill/>
          <a:ln cap="flat" cmpd="sng" w="38100">
            <a:solidFill>
              <a:srgbClr val="0B5394"/>
            </a:solidFill>
            <a:prstDash val="solid"/>
            <a:round/>
            <a:headEnd len="med" w="med" type="none"/>
            <a:tailEnd len="med" w="med" type="none"/>
          </a:ln>
        </p:spPr>
      </p:cxnSp>
      <p:sp>
        <p:nvSpPr>
          <p:cNvPr id="194" name="Google Shape;194;p23"/>
          <p:cNvSpPr/>
          <p:nvPr/>
        </p:nvSpPr>
        <p:spPr>
          <a:xfrm rot="5400000">
            <a:off x="4108650" y="1393475"/>
            <a:ext cx="1397400" cy="1591200"/>
          </a:xfrm>
          <a:prstGeom prst="blockArc">
            <a:avLst>
              <a:gd fmla="val 10799864" name="adj1"/>
              <a:gd fmla="val 16037" name="adj2"/>
              <a:gd fmla="val 17402" name="adj3"/>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23"/>
          <p:cNvCxnSpPr/>
          <p:nvPr/>
        </p:nvCxnSpPr>
        <p:spPr>
          <a:xfrm>
            <a:off x="6564100" y="2304463"/>
            <a:ext cx="0" cy="255000"/>
          </a:xfrm>
          <a:prstGeom prst="straightConnector1">
            <a:avLst/>
          </a:prstGeom>
          <a:noFill/>
          <a:ln cap="flat" cmpd="sng" w="38100">
            <a:solidFill>
              <a:srgbClr val="0B5394"/>
            </a:solidFill>
            <a:prstDash val="solid"/>
            <a:round/>
            <a:headEnd len="med" w="med" type="none"/>
            <a:tailEnd len="med" w="med" type="none"/>
          </a:ln>
        </p:spPr>
      </p:cxnSp>
      <p:sp>
        <p:nvSpPr>
          <p:cNvPr id="196" name="Google Shape;196;p23"/>
          <p:cNvSpPr txBox="1"/>
          <p:nvPr>
            <p:ph idx="4294967295" type="title"/>
          </p:nvPr>
        </p:nvSpPr>
        <p:spPr>
          <a:xfrm>
            <a:off x="81100" y="4287150"/>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134F5C"/>
                </a:solidFill>
              </a:rPr>
              <a:t>Roadmap</a:t>
            </a:r>
            <a:endParaRPr>
              <a:solidFill>
                <a:srgbClr val="134F5C"/>
              </a:solidFill>
            </a:endParaRPr>
          </a:p>
        </p:txBody>
      </p:sp>
      <p:cxnSp>
        <p:nvCxnSpPr>
          <p:cNvPr id="197" name="Google Shape;197;p23"/>
          <p:cNvCxnSpPr/>
          <p:nvPr/>
        </p:nvCxnSpPr>
        <p:spPr>
          <a:xfrm>
            <a:off x="246888" y="1591225"/>
            <a:ext cx="4425600" cy="11100"/>
          </a:xfrm>
          <a:prstGeom prst="straightConnector1">
            <a:avLst/>
          </a:prstGeom>
          <a:noFill/>
          <a:ln cap="flat" cmpd="sng" w="38100">
            <a:solidFill>
              <a:schemeClr val="accent6"/>
            </a:solidFill>
            <a:prstDash val="dash"/>
            <a:round/>
            <a:headEnd len="med" w="med" type="none"/>
            <a:tailEnd len="med" w="med" type="none"/>
          </a:ln>
        </p:spPr>
      </p:cxnSp>
      <p:cxnSp>
        <p:nvCxnSpPr>
          <p:cNvPr id="198" name="Google Shape;198;p23"/>
          <p:cNvCxnSpPr/>
          <p:nvPr/>
        </p:nvCxnSpPr>
        <p:spPr>
          <a:xfrm flipH="1" rot="10800000">
            <a:off x="219456" y="2761488"/>
            <a:ext cx="4700100" cy="18900"/>
          </a:xfrm>
          <a:prstGeom prst="straightConnector1">
            <a:avLst/>
          </a:prstGeom>
          <a:noFill/>
          <a:ln cap="flat" cmpd="sng" w="38100">
            <a:solidFill>
              <a:schemeClr val="lt1"/>
            </a:solidFill>
            <a:prstDash val="dash"/>
            <a:round/>
            <a:headEnd len="med" w="med" type="none"/>
            <a:tailEnd len="med" w="med" type="none"/>
          </a:ln>
        </p:spPr>
      </p:cxnSp>
      <p:cxnSp>
        <p:nvCxnSpPr>
          <p:cNvPr id="199" name="Google Shape;199;p23"/>
          <p:cNvCxnSpPr/>
          <p:nvPr/>
        </p:nvCxnSpPr>
        <p:spPr>
          <a:xfrm>
            <a:off x="5522250" y="2200825"/>
            <a:ext cx="1710000" cy="17700"/>
          </a:xfrm>
          <a:prstGeom prst="straightConnector1">
            <a:avLst/>
          </a:prstGeom>
          <a:noFill/>
          <a:ln cap="flat" cmpd="sng" w="38100">
            <a:solidFill>
              <a:srgbClr val="0B5394"/>
            </a:solidFill>
            <a:prstDash val="dash"/>
            <a:round/>
            <a:headEnd len="med" w="med" type="none"/>
            <a:tailEnd len="med" w="med" type="none"/>
          </a:ln>
        </p:spPr>
      </p:cxnSp>
      <p:cxnSp>
        <p:nvCxnSpPr>
          <p:cNvPr id="200" name="Google Shape;200;p23"/>
          <p:cNvCxnSpPr/>
          <p:nvPr/>
        </p:nvCxnSpPr>
        <p:spPr>
          <a:xfrm>
            <a:off x="4749078" y="1613669"/>
            <a:ext cx="750900" cy="571500"/>
          </a:xfrm>
          <a:prstGeom prst="curvedConnector3">
            <a:avLst>
              <a:gd fmla="val 80583" name="adj1"/>
            </a:avLst>
          </a:prstGeom>
          <a:noFill/>
          <a:ln cap="flat" cmpd="sng" w="38100">
            <a:solidFill>
              <a:srgbClr val="0B5394"/>
            </a:solidFill>
            <a:prstDash val="dash"/>
            <a:round/>
            <a:headEnd len="med" w="med" type="none"/>
            <a:tailEnd len="med" w="med" type="none"/>
          </a:ln>
        </p:spPr>
      </p:cxnSp>
      <p:cxnSp>
        <p:nvCxnSpPr>
          <p:cNvPr id="201" name="Google Shape;201;p23"/>
          <p:cNvCxnSpPr/>
          <p:nvPr/>
        </p:nvCxnSpPr>
        <p:spPr>
          <a:xfrm rot="5704415">
            <a:off x="4824471" y="2227418"/>
            <a:ext cx="630972" cy="571574"/>
          </a:xfrm>
          <a:prstGeom prst="curvedConnector3">
            <a:avLst>
              <a:gd fmla="val 80549" name="adj1"/>
            </a:avLst>
          </a:prstGeom>
          <a:noFill/>
          <a:ln cap="flat" cmpd="sng" w="38100">
            <a:solidFill>
              <a:srgbClr val="0B5394"/>
            </a:solidFill>
            <a:prstDash val="dash"/>
            <a:round/>
            <a:headEnd len="med" w="med" type="none"/>
            <a:tailEnd len="med" w="med" type="none"/>
          </a:ln>
        </p:spPr>
      </p:cxnSp>
      <p:cxnSp>
        <p:nvCxnSpPr>
          <p:cNvPr id="202" name="Google Shape;202;p23"/>
          <p:cNvCxnSpPr/>
          <p:nvPr/>
        </p:nvCxnSpPr>
        <p:spPr>
          <a:xfrm rot="10800000">
            <a:off x="7324875" y="2209050"/>
            <a:ext cx="423000" cy="6000"/>
          </a:xfrm>
          <a:prstGeom prst="straightConnector1">
            <a:avLst/>
          </a:prstGeom>
          <a:noFill/>
          <a:ln cap="flat" cmpd="sng" w="38100">
            <a:solidFill>
              <a:srgbClr val="0B5394"/>
            </a:solidFill>
            <a:prstDash val="solid"/>
            <a:round/>
            <a:headEnd len="med" w="med" type="none"/>
            <a:tailEnd len="med" w="med" type="none"/>
          </a:ln>
        </p:spPr>
      </p:cxnSp>
      <p:sp>
        <p:nvSpPr>
          <p:cNvPr id="203" name="Google Shape;203;p23"/>
          <p:cNvSpPr txBox="1"/>
          <p:nvPr/>
        </p:nvSpPr>
        <p:spPr>
          <a:xfrm>
            <a:off x="7747875" y="1823125"/>
            <a:ext cx="1251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rPr>
              <a:t>Predict Tweet Sentiment &amp; Stock Prices</a:t>
            </a:r>
            <a:endParaRPr b="1" sz="15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sp>
        <p:nvSpPr>
          <p:cNvPr id="209" name="Google Shape;209;p24"/>
          <p:cNvSpPr txBox="1"/>
          <p:nvPr>
            <p:ph idx="4294967295" type="title"/>
          </p:nvPr>
        </p:nvSpPr>
        <p:spPr>
          <a:xfrm>
            <a:off x="81100" y="4287150"/>
            <a:ext cx="745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134F5C"/>
                </a:solidFill>
              </a:rPr>
              <a:t>Tweet Sentiment Result</a:t>
            </a:r>
            <a:endParaRPr>
              <a:solidFill>
                <a:srgbClr val="134F5C"/>
              </a:solidFill>
            </a:endParaRPr>
          </a:p>
        </p:txBody>
      </p:sp>
      <p:pic>
        <p:nvPicPr>
          <p:cNvPr id="210" name="Google Shape;210;p24"/>
          <p:cNvPicPr preferRelativeResize="0"/>
          <p:nvPr/>
        </p:nvPicPr>
        <p:blipFill rotWithShape="1">
          <a:blip r:embed="rId3">
            <a:alphaModFix/>
          </a:blip>
          <a:srcRect b="8587" l="0" r="50357" t="26987"/>
          <a:stretch/>
        </p:blipFill>
        <p:spPr>
          <a:xfrm>
            <a:off x="200125" y="818025"/>
            <a:ext cx="4246624" cy="3098475"/>
          </a:xfrm>
          <a:prstGeom prst="rect">
            <a:avLst/>
          </a:prstGeom>
          <a:noFill/>
          <a:ln>
            <a:noFill/>
          </a:ln>
        </p:spPr>
      </p:pic>
      <p:pic>
        <p:nvPicPr>
          <p:cNvPr id="211" name="Google Shape;211;p24"/>
          <p:cNvPicPr preferRelativeResize="0"/>
          <p:nvPr/>
        </p:nvPicPr>
        <p:blipFill rotWithShape="1">
          <a:blip r:embed="rId4">
            <a:alphaModFix/>
          </a:blip>
          <a:srcRect b="9034" l="0" r="46129" t="18919"/>
          <a:stretch/>
        </p:blipFill>
        <p:spPr>
          <a:xfrm>
            <a:off x="4668775" y="770713"/>
            <a:ext cx="4246624" cy="31930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sp>
        <p:nvSpPr>
          <p:cNvPr id="217" name="Google Shape;217;p25"/>
          <p:cNvSpPr txBox="1"/>
          <p:nvPr>
            <p:ph idx="4294967295" type="title"/>
          </p:nvPr>
        </p:nvSpPr>
        <p:spPr>
          <a:xfrm>
            <a:off x="272075" y="123950"/>
            <a:ext cx="390000" cy="47877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800">
                <a:solidFill>
                  <a:srgbClr val="134F5C"/>
                </a:solidFill>
              </a:rPr>
              <a:t>S</a:t>
            </a:r>
            <a:endParaRPr sz="2800">
              <a:solidFill>
                <a:srgbClr val="134F5C"/>
              </a:solidFill>
            </a:endParaRPr>
          </a:p>
          <a:p>
            <a:pPr indent="0" lvl="0" marL="0" rtl="0" algn="ctr">
              <a:spcBef>
                <a:spcPts val="0"/>
              </a:spcBef>
              <a:spcAft>
                <a:spcPts val="0"/>
              </a:spcAft>
              <a:buNone/>
            </a:pPr>
            <a:r>
              <a:rPr lang="en" sz="2800">
                <a:solidFill>
                  <a:srgbClr val="134F5C"/>
                </a:solidFill>
              </a:rPr>
              <a:t>T</a:t>
            </a:r>
            <a:endParaRPr sz="2800">
              <a:solidFill>
                <a:srgbClr val="134F5C"/>
              </a:solidFill>
            </a:endParaRPr>
          </a:p>
          <a:p>
            <a:pPr indent="0" lvl="0" marL="0" rtl="0" algn="ctr">
              <a:spcBef>
                <a:spcPts val="0"/>
              </a:spcBef>
              <a:spcAft>
                <a:spcPts val="0"/>
              </a:spcAft>
              <a:buNone/>
            </a:pPr>
            <a:r>
              <a:rPr lang="en" sz="2800">
                <a:solidFill>
                  <a:srgbClr val="134F5C"/>
                </a:solidFill>
              </a:rPr>
              <a:t>O</a:t>
            </a:r>
            <a:endParaRPr sz="2800">
              <a:solidFill>
                <a:srgbClr val="134F5C"/>
              </a:solidFill>
            </a:endParaRPr>
          </a:p>
          <a:p>
            <a:pPr indent="0" lvl="0" marL="0" rtl="0" algn="ctr">
              <a:spcBef>
                <a:spcPts val="0"/>
              </a:spcBef>
              <a:spcAft>
                <a:spcPts val="0"/>
              </a:spcAft>
              <a:buNone/>
            </a:pPr>
            <a:r>
              <a:rPr lang="en" sz="2800">
                <a:solidFill>
                  <a:srgbClr val="134F5C"/>
                </a:solidFill>
              </a:rPr>
              <a:t>C</a:t>
            </a:r>
            <a:endParaRPr sz="2800">
              <a:solidFill>
                <a:srgbClr val="134F5C"/>
              </a:solidFill>
            </a:endParaRPr>
          </a:p>
          <a:p>
            <a:pPr indent="0" lvl="0" marL="0" rtl="0" algn="ctr">
              <a:spcBef>
                <a:spcPts val="0"/>
              </a:spcBef>
              <a:spcAft>
                <a:spcPts val="0"/>
              </a:spcAft>
              <a:buNone/>
            </a:pPr>
            <a:r>
              <a:rPr lang="en" sz="2800">
                <a:solidFill>
                  <a:srgbClr val="134F5C"/>
                </a:solidFill>
              </a:rPr>
              <a:t>K</a:t>
            </a:r>
            <a:endParaRPr sz="2800">
              <a:solidFill>
                <a:srgbClr val="134F5C"/>
              </a:solidFill>
            </a:endParaRPr>
          </a:p>
          <a:p>
            <a:pPr indent="0" lvl="0" marL="0" rtl="0" algn="ctr">
              <a:spcBef>
                <a:spcPts val="0"/>
              </a:spcBef>
              <a:spcAft>
                <a:spcPts val="0"/>
              </a:spcAft>
              <a:buNone/>
            </a:pPr>
            <a:r>
              <a:t/>
            </a:r>
            <a:endParaRPr sz="2800">
              <a:solidFill>
                <a:srgbClr val="134F5C"/>
              </a:solidFill>
            </a:endParaRPr>
          </a:p>
          <a:p>
            <a:pPr indent="0" lvl="0" marL="0" rtl="0" algn="ctr">
              <a:spcBef>
                <a:spcPts val="0"/>
              </a:spcBef>
              <a:spcAft>
                <a:spcPts val="0"/>
              </a:spcAft>
              <a:buNone/>
            </a:pPr>
            <a:r>
              <a:rPr lang="en" sz="2800">
                <a:solidFill>
                  <a:srgbClr val="134F5C"/>
                </a:solidFill>
              </a:rPr>
              <a:t>P</a:t>
            </a:r>
            <a:endParaRPr sz="2800">
              <a:solidFill>
                <a:srgbClr val="134F5C"/>
              </a:solidFill>
            </a:endParaRPr>
          </a:p>
          <a:p>
            <a:pPr indent="0" lvl="0" marL="0" rtl="0" algn="ctr">
              <a:spcBef>
                <a:spcPts val="0"/>
              </a:spcBef>
              <a:spcAft>
                <a:spcPts val="0"/>
              </a:spcAft>
              <a:buNone/>
            </a:pPr>
            <a:r>
              <a:rPr lang="en" sz="2800">
                <a:solidFill>
                  <a:srgbClr val="134F5C"/>
                </a:solidFill>
              </a:rPr>
              <a:t>R</a:t>
            </a:r>
            <a:endParaRPr sz="2800">
              <a:solidFill>
                <a:srgbClr val="134F5C"/>
              </a:solidFill>
            </a:endParaRPr>
          </a:p>
          <a:p>
            <a:pPr indent="0" lvl="0" marL="0" rtl="0" algn="ctr">
              <a:spcBef>
                <a:spcPts val="0"/>
              </a:spcBef>
              <a:spcAft>
                <a:spcPts val="0"/>
              </a:spcAft>
              <a:buNone/>
            </a:pPr>
            <a:r>
              <a:rPr lang="en" sz="2800">
                <a:solidFill>
                  <a:srgbClr val="134F5C"/>
                </a:solidFill>
              </a:rPr>
              <a:t>I</a:t>
            </a:r>
            <a:endParaRPr sz="2800">
              <a:solidFill>
                <a:srgbClr val="134F5C"/>
              </a:solidFill>
            </a:endParaRPr>
          </a:p>
          <a:p>
            <a:pPr indent="0" lvl="0" marL="0" rtl="0" algn="ctr">
              <a:spcBef>
                <a:spcPts val="0"/>
              </a:spcBef>
              <a:spcAft>
                <a:spcPts val="0"/>
              </a:spcAft>
              <a:buNone/>
            </a:pPr>
            <a:r>
              <a:rPr lang="en" sz="2800">
                <a:solidFill>
                  <a:srgbClr val="134F5C"/>
                </a:solidFill>
              </a:rPr>
              <a:t>C</a:t>
            </a:r>
            <a:endParaRPr sz="2800">
              <a:solidFill>
                <a:srgbClr val="134F5C"/>
              </a:solidFill>
            </a:endParaRPr>
          </a:p>
          <a:p>
            <a:pPr indent="0" lvl="0" marL="0" rtl="0" algn="ctr">
              <a:spcBef>
                <a:spcPts val="0"/>
              </a:spcBef>
              <a:spcAft>
                <a:spcPts val="0"/>
              </a:spcAft>
              <a:buNone/>
            </a:pPr>
            <a:r>
              <a:rPr lang="en" sz="2800">
                <a:solidFill>
                  <a:srgbClr val="134F5C"/>
                </a:solidFill>
              </a:rPr>
              <a:t>E</a:t>
            </a:r>
            <a:endParaRPr sz="2800">
              <a:solidFill>
                <a:srgbClr val="134F5C"/>
              </a:solidFill>
            </a:endParaRPr>
          </a:p>
        </p:txBody>
      </p:sp>
      <p:pic>
        <p:nvPicPr>
          <p:cNvPr id="218" name="Google Shape;218;p25"/>
          <p:cNvPicPr preferRelativeResize="0"/>
          <p:nvPr/>
        </p:nvPicPr>
        <p:blipFill rotWithShape="1">
          <a:blip r:embed="rId3">
            <a:alphaModFix/>
          </a:blip>
          <a:srcRect b="0" l="0" r="0" t="0"/>
          <a:stretch/>
        </p:blipFill>
        <p:spPr>
          <a:xfrm>
            <a:off x="1007750" y="33525"/>
            <a:ext cx="3523000" cy="2465044"/>
          </a:xfrm>
          <a:prstGeom prst="rect">
            <a:avLst/>
          </a:prstGeom>
          <a:noFill/>
          <a:ln>
            <a:noFill/>
          </a:ln>
        </p:spPr>
      </p:pic>
      <p:pic>
        <p:nvPicPr>
          <p:cNvPr id="219" name="Google Shape;219;p25"/>
          <p:cNvPicPr preferRelativeResize="0"/>
          <p:nvPr/>
        </p:nvPicPr>
        <p:blipFill>
          <a:blip r:embed="rId4">
            <a:alphaModFix/>
          </a:blip>
          <a:stretch>
            <a:fillRect/>
          </a:stretch>
        </p:blipFill>
        <p:spPr>
          <a:xfrm>
            <a:off x="4876425" y="20775"/>
            <a:ext cx="3486929" cy="2465050"/>
          </a:xfrm>
          <a:prstGeom prst="rect">
            <a:avLst/>
          </a:prstGeom>
          <a:noFill/>
          <a:ln>
            <a:noFill/>
          </a:ln>
        </p:spPr>
      </p:pic>
      <p:sp>
        <p:nvSpPr>
          <p:cNvPr id="220" name="Google Shape;220;p25"/>
          <p:cNvSpPr/>
          <p:nvPr/>
        </p:nvSpPr>
        <p:spPr>
          <a:xfrm>
            <a:off x="3397350" y="1751475"/>
            <a:ext cx="935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134F5C"/>
                </a:solidFill>
                <a:latin typeface="Poppins"/>
                <a:ea typeface="Poppins"/>
                <a:cs typeface="Poppins"/>
                <a:sym typeface="Poppins"/>
              </a:rPr>
              <a:t>BBNI</a:t>
            </a:r>
            <a:endParaRPr b="1" sz="2100">
              <a:solidFill>
                <a:srgbClr val="134F5C"/>
              </a:solidFill>
              <a:latin typeface="Poppins"/>
              <a:ea typeface="Poppins"/>
              <a:cs typeface="Poppins"/>
              <a:sym typeface="Poppins"/>
            </a:endParaRPr>
          </a:p>
        </p:txBody>
      </p:sp>
      <p:sp>
        <p:nvSpPr>
          <p:cNvPr id="221" name="Google Shape;221;p25"/>
          <p:cNvSpPr/>
          <p:nvPr/>
        </p:nvSpPr>
        <p:spPr>
          <a:xfrm>
            <a:off x="7144000" y="1751475"/>
            <a:ext cx="935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134F5C"/>
                </a:solidFill>
                <a:latin typeface="Poppins"/>
                <a:ea typeface="Poppins"/>
                <a:cs typeface="Poppins"/>
                <a:sym typeface="Poppins"/>
              </a:rPr>
              <a:t>BBRI</a:t>
            </a:r>
            <a:endParaRPr b="1" sz="2100">
              <a:solidFill>
                <a:srgbClr val="134F5C"/>
              </a:solidFill>
              <a:latin typeface="Poppins"/>
              <a:ea typeface="Poppins"/>
              <a:cs typeface="Poppins"/>
              <a:sym typeface="Poppins"/>
            </a:endParaRPr>
          </a:p>
        </p:txBody>
      </p:sp>
      <p:pic>
        <p:nvPicPr>
          <p:cNvPr id="222" name="Google Shape;222;p25"/>
          <p:cNvPicPr preferRelativeResize="0"/>
          <p:nvPr/>
        </p:nvPicPr>
        <p:blipFill>
          <a:blip r:embed="rId5">
            <a:alphaModFix/>
          </a:blip>
          <a:stretch>
            <a:fillRect/>
          </a:stretch>
        </p:blipFill>
        <p:spPr>
          <a:xfrm>
            <a:off x="1007750" y="2572775"/>
            <a:ext cx="3523000" cy="2470333"/>
          </a:xfrm>
          <a:prstGeom prst="rect">
            <a:avLst/>
          </a:prstGeom>
          <a:noFill/>
          <a:ln>
            <a:noFill/>
          </a:ln>
        </p:spPr>
      </p:pic>
      <p:sp>
        <p:nvSpPr>
          <p:cNvPr id="223" name="Google Shape;223;p25"/>
          <p:cNvSpPr/>
          <p:nvPr/>
        </p:nvSpPr>
        <p:spPr>
          <a:xfrm>
            <a:off x="3397350" y="4010850"/>
            <a:ext cx="935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134F5C"/>
                </a:solidFill>
                <a:latin typeface="Poppins"/>
                <a:ea typeface="Poppins"/>
                <a:cs typeface="Poppins"/>
                <a:sym typeface="Poppins"/>
              </a:rPr>
              <a:t>BBTN</a:t>
            </a:r>
            <a:endParaRPr b="1" sz="2100">
              <a:solidFill>
                <a:srgbClr val="134F5C"/>
              </a:solidFill>
              <a:latin typeface="Poppins"/>
              <a:ea typeface="Poppins"/>
              <a:cs typeface="Poppins"/>
              <a:sym typeface="Poppins"/>
            </a:endParaRPr>
          </a:p>
        </p:txBody>
      </p:sp>
      <p:pic>
        <p:nvPicPr>
          <p:cNvPr id="224" name="Google Shape;224;p25"/>
          <p:cNvPicPr preferRelativeResize="0"/>
          <p:nvPr/>
        </p:nvPicPr>
        <p:blipFill>
          <a:blip r:embed="rId6">
            <a:alphaModFix/>
          </a:blip>
          <a:stretch>
            <a:fillRect/>
          </a:stretch>
        </p:blipFill>
        <p:spPr>
          <a:xfrm>
            <a:off x="4847051" y="2631500"/>
            <a:ext cx="3486926" cy="2473223"/>
          </a:xfrm>
          <a:prstGeom prst="rect">
            <a:avLst/>
          </a:prstGeom>
          <a:noFill/>
          <a:ln>
            <a:noFill/>
          </a:ln>
        </p:spPr>
      </p:pic>
      <p:sp>
        <p:nvSpPr>
          <p:cNvPr id="225" name="Google Shape;225;p25"/>
          <p:cNvSpPr/>
          <p:nvPr/>
        </p:nvSpPr>
        <p:spPr>
          <a:xfrm>
            <a:off x="7144000" y="4010850"/>
            <a:ext cx="935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134F5C"/>
                </a:solidFill>
                <a:latin typeface="Poppins"/>
                <a:ea typeface="Poppins"/>
                <a:cs typeface="Poppins"/>
                <a:sym typeface="Poppins"/>
              </a:rPr>
              <a:t>BMRI</a:t>
            </a:r>
            <a:endParaRPr b="1" sz="2100">
              <a:solidFill>
                <a:srgbClr val="134F5C"/>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29" name="Shape 229"/>
        <p:cNvGrpSpPr/>
        <p:nvPr/>
      </p:nvGrpSpPr>
      <p:grpSpPr>
        <a:xfrm>
          <a:off x="0" y="0"/>
          <a:ext cx="0" cy="0"/>
          <a:chOff x="0" y="0"/>
          <a:chExt cx="0" cy="0"/>
        </a:xfrm>
      </p:grpSpPr>
      <p:sp>
        <p:nvSpPr>
          <p:cNvPr id="230" name="Google Shape;230;p26"/>
          <p:cNvSpPr txBox="1"/>
          <p:nvPr>
            <p:ph type="title"/>
          </p:nvPr>
        </p:nvSpPr>
        <p:spPr>
          <a:xfrm>
            <a:off x="457200" y="300550"/>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212121"/>
                </a:solidFill>
              </a:rPr>
              <a:t>Advantages</a:t>
            </a:r>
            <a:endParaRPr>
              <a:solidFill>
                <a:srgbClr val="212121"/>
              </a:solidFill>
            </a:endParaRPr>
          </a:p>
        </p:txBody>
      </p:sp>
      <p:sp>
        <p:nvSpPr>
          <p:cNvPr id="231" name="Google Shape;231;p26"/>
          <p:cNvSpPr txBox="1"/>
          <p:nvPr>
            <p:ph idx="1" type="body"/>
          </p:nvPr>
        </p:nvSpPr>
        <p:spPr>
          <a:xfrm>
            <a:off x="457200" y="1393875"/>
            <a:ext cx="4929300" cy="3129900"/>
          </a:xfrm>
          <a:prstGeom prst="rect">
            <a:avLst/>
          </a:prstGeom>
        </p:spPr>
        <p:txBody>
          <a:bodyPr anchorCtr="0" anchor="t" bIns="0" lIns="0" spcFirstLastPara="1" rIns="0" wrap="square" tIns="0">
            <a:noAutofit/>
          </a:bodyPr>
          <a:lstStyle/>
          <a:p>
            <a:pPr indent="-368300" lvl="0" marL="457200" rtl="0" algn="l">
              <a:spcBef>
                <a:spcPts val="600"/>
              </a:spcBef>
              <a:spcAft>
                <a:spcPts val="0"/>
              </a:spcAft>
              <a:buClr>
                <a:srgbClr val="212121"/>
              </a:buClr>
              <a:buSzPts val="2200"/>
              <a:buChar char="●"/>
            </a:pPr>
            <a:r>
              <a:rPr lang="en">
                <a:solidFill>
                  <a:srgbClr val="212121"/>
                </a:solidFill>
              </a:rPr>
              <a:t>Our NLP model uses manual labelling for training datasets.</a:t>
            </a:r>
            <a:endParaRPr>
              <a:solidFill>
                <a:srgbClr val="212121"/>
              </a:solidFill>
            </a:endParaRPr>
          </a:p>
          <a:p>
            <a:pPr indent="-368300" lvl="0" marL="457200" rtl="0" algn="l">
              <a:spcBef>
                <a:spcPts val="0"/>
              </a:spcBef>
              <a:spcAft>
                <a:spcPts val="0"/>
              </a:spcAft>
              <a:buClr>
                <a:srgbClr val="212121"/>
              </a:buClr>
              <a:buSzPts val="2200"/>
              <a:buChar char="●"/>
            </a:pPr>
            <a:r>
              <a:rPr lang="en">
                <a:solidFill>
                  <a:srgbClr val="212121"/>
                </a:solidFill>
              </a:rPr>
              <a:t>T</a:t>
            </a:r>
            <a:r>
              <a:rPr lang="en">
                <a:solidFill>
                  <a:srgbClr val="212121"/>
                </a:solidFill>
              </a:rPr>
              <a:t>he time series model generally predicts stock prices well with low errors, shown by the previous graph.</a:t>
            </a:r>
            <a:endParaRPr>
              <a:solidFill>
                <a:srgbClr val="212121"/>
              </a:solidFill>
            </a:endParaRPr>
          </a:p>
        </p:txBody>
      </p:sp>
      <p:sp>
        <p:nvSpPr>
          <p:cNvPr id="232" name="Google Shape;232;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36" name="Shape 236"/>
        <p:cNvGrpSpPr/>
        <p:nvPr/>
      </p:nvGrpSpPr>
      <p:grpSpPr>
        <a:xfrm>
          <a:off x="0" y="0"/>
          <a:ext cx="0" cy="0"/>
          <a:chOff x="0" y="0"/>
          <a:chExt cx="0" cy="0"/>
        </a:xfrm>
      </p:grpSpPr>
      <p:sp>
        <p:nvSpPr>
          <p:cNvPr id="237" name="Google Shape;237;p27"/>
          <p:cNvSpPr txBox="1"/>
          <p:nvPr>
            <p:ph type="title"/>
          </p:nvPr>
        </p:nvSpPr>
        <p:spPr>
          <a:xfrm>
            <a:off x="457200" y="288150"/>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212121"/>
                </a:solidFill>
              </a:rPr>
              <a:t>Drawbacks</a:t>
            </a:r>
            <a:endParaRPr>
              <a:solidFill>
                <a:srgbClr val="212121"/>
              </a:solidFill>
            </a:endParaRPr>
          </a:p>
        </p:txBody>
      </p:sp>
      <p:sp>
        <p:nvSpPr>
          <p:cNvPr id="238" name="Google Shape;238;p27"/>
          <p:cNvSpPr txBox="1"/>
          <p:nvPr>
            <p:ph idx="1" type="body"/>
          </p:nvPr>
        </p:nvSpPr>
        <p:spPr>
          <a:xfrm>
            <a:off x="457200" y="1307100"/>
            <a:ext cx="4929300" cy="3698700"/>
          </a:xfrm>
          <a:prstGeom prst="rect">
            <a:avLst/>
          </a:prstGeom>
        </p:spPr>
        <p:txBody>
          <a:bodyPr anchorCtr="0" anchor="t" bIns="0" lIns="0" spcFirstLastPara="1" rIns="0" wrap="square" tIns="0">
            <a:noAutofit/>
          </a:bodyPr>
          <a:lstStyle/>
          <a:p>
            <a:pPr indent="-368300" lvl="0" marL="457200" rtl="0" algn="l">
              <a:spcBef>
                <a:spcPts val="600"/>
              </a:spcBef>
              <a:spcAft>
                <a:spcPts val="0"/>
              </a:spcAft>
              <a:buClr>
                <a:srgbClr val="212121"/>
              </a:buClr>
              <a:buSzPts val="2200"/>
              <a:buChar char="●"/>
            </a:pPr>
            <a:r>
              <a:rPr lang="en">
                <a:solidFill>
                  <a:srgbClr val="212121"/>
                </a:solidFill>
              </a:rPr>
              <a:t>Our NLP model uses limited amount of datasets (~ 1000 tweets) due to limited time for labelling activity.</a:t>
            </a:r>
            <a:endParaRPr>
              <a:solidFill>
                <a:srgbClr val="212121"/>
              </a:solidFill>
            </a:endParaRPr>
          </a:p>
          <a:p>
            <a:pPr indent="-368300" lvl="0" marL="457200" rtl="0" algn="l">
              <a:spcBef>
                <a:spcPts val="0"/>
              </a:spcBef>
              <a:spcAft>
                <a:spcPts val="0"/>
              </a:spcAft>
              <a:buClr>
                <a:srgbClr val="212121"/>
              </a:buClr>
              <a:buSzPts val="2200"/>
              <a:buChar char="●"/>
            </a:pPr>
            <a:r>
              <a:rPr lang="en">
                <a:solidFill>
                  <a:srgbClr val="212121"/>
                </a:solidFill>
              </a:rPr>
              <a:t>Model improvements are still needed.</a:t>
            </a:r>
            <a:endParaRPr>
              <a:solidFill>
                <a:srgbClr val="212121"/>
              </a:solidFill>
            </a:endParaRPr>
          </a:p>
          <a:p>
            <a:pPr indent="-368300" lvl="0" marL="457200" rtl="0" algn="l">
              <a:spcBef>
                <a:spcPts val="0"/>
              </a:spcBef>
              <a:spcAft>
                <a:spcPts val="0"/>
              </a:spcAft>
              <a:buClr>
                <a:srgbClr val="212121"/>
              </a:buClr>
              <a:buSzPts val="2200"/>
              <a:buChar char="●"/>
            </a:pPr>
            <a:r>
              <a:rPr lang="en">
                <a:solidFill>
                  <a:srgbClr val="212121"/>
                </a:solidFill>
              </a:rPr>
              <a:t>Time series model is still not good to predict the stock price of MRI.</a:t>
            </a:r>
            <a:endParaRPr>
              <a:solidFill>
                <a:srgbClr val="212121"/>
              </a:solidFill>
            </a:endParaRPr>
          </a:p>
        </p:txBody>
      </p:sp>
      <p:sp>
        <p:nvSpPr>
          <p:cNvPr id="239" name="Google Shape;239;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43" name="Shape 243"/>
        <p:cNvGrpSpPr/>
        <p:nvPr/>
      </p:nvGrpSpPr>
      <p:grpSpPr>
        <a:xfrm>
          <a:off x="0" y="0"/>
          <a:ext cx="0" cy="0"/>
          <a:chOff x="0" y="0"/>
          <a:chExt cx="0" cy="0"/>
        </a:xfrm>
      </p:grpSpPr>
      <p:sp>
        <p:nvSpPr>
          <p:cNvPr id="244" name="Google Shape;244;p28"/>
          <p:cNvSpPr txBox="1"/>
          <p:nvPr>
            <p:ph type="title"/>
          </p:nvPr>
        </p:nvSpPr>
        <p:spPr>
          <a:xfrm>
            <a:off x="457200" y="10441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134F5C"/>
                </a:solidFill>
              </a:rPr>
              <a:t>Constrains</a:t>
            </a:r>
            <a:endParaRPr>
              <a:solidFill>
                <a:srgbClr val="134F5C"/>
              </a:solidFill>
            </a:endParaRPr>
          </a:p>
        </p:txBody>
      </p:sp>
      <p:sp>
        <p:nvSpPr>
          <p:cNvPr id="245" name="Google Shape;245;p28"/>
          <p:cNvSpPr txBox="1"/>
          <p:nvPr>
            <p:ph idx="1" type="body"/>
          </p:nvPr>
        </p:nvSpPr>
        <p:spPr>
          <a:xfrm>
            <a:off x="457200" y="2038350"/>
            <a:ext cx="4929300" cy="2788500"/>
          </a:xfrm>
          <a:prstGeom prst="rect">
            <a:avLst/>
          </a:prstGeom>
        </p:spPr>
        <p:txBody>
          <a:bodyPr anchorCtr="0" anchor="t" bIns="0" lIns="0" spcFirstLastPara="1" rIns="0" wrap="square" tIns="0">
            <a:noAutofit/>
          </a:bodyPr>
          <a:lstStyle/>
          <a:p>
            <a:pPr indent="-368300" lvl="0" marL="457200" rtl="0" algn="just">
              <a:spcBef>
                <a:spcPts val="600"/>
              </a:spcBef>
              <a:spcAft>
                <a:spcPts val="0"/>
              </a:spcAft>
              <a:buClr>
                <a:srgbClr val="212121"/>
              </a:buClr>
              <a:buSzPts val="2200"/>
              <a:buChar char="●"/>
            </a:pPr>
            <a:r>
              <a:rPr lang="en">
                <a:solidFill>
                  <a:srgbClr val="212121"/>
                </a:solidFill>
              </a:rPr>
              <a:t>The tweets use Indonesian language that contain many slang words</a:t>
            </a:r>
            <a:endParaRPr>
              <a:solidFill>
                <a:srgbClr val="212121"/>
              </a:solidFill>
            </a:endParaRPr>
          </a:p>
          <a:p>
            <a:pPr indent="-368300" lvl="0" marL="457200" rtl="0" algn="just">
              <a:spcBef>
                <a:spcPts val="0"/>
              </a:spcBef>
              <a:spcAft>
                <a:spcPts val="0"/>
              </a:spcAft>
              <a:buClr>
                <a:srgbClr val="212121"/>
              </a:buClr>
              <a:buSzPts val="2200"/>
              <a:buChar char="●"/>
            </a:pPr>
            <a:r>
              <a:rPr lang="en">
                <a:solidFill>
                  <a:srgbClr val="212121"/>
                </a:solidFill>
              </a:rPr>
              <a:t>Prediction is limited to only four state-owned banks stock.</a:t>
            </a:r>
            <a:endParaRPr>
              <a:solidFill>
                <a:srgbClr val="212121"/>
              </a:solidFill>
            </a:endParaRPr>
          </a:p>
          <a:p>
            <a:pPr indent="0" lvl="0" marL="0" rtl="0" algn="l">
              <a:spcBef>
                <a:spcPts val="600"/>
              </a:spcBef>
              <a:spcAft>
                <a:spcPts val="0"/>
              </a:spcAft>
              <a:buNone/>
            </a:pPr>
            <a:r>
              <a:t/>
            </a:r>
            <a:endParaRPr>
              <a:solidFill>
                <a:srgbClr val="212121"/>
              </a:solidFill>
            </a:endParaRPr>
          </a:p>
        </p:txBody>
      </p:sp>
      <p:sp>
        <p:nvSpPr>
          <p:cNvPr id="246" name="Google Shape;246;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50" name="Shape 250"/>
        <p:cNvGrpSpPr/>
        <p:nvPr/>
      </p:nvGrpSpPr>
      <p:grpSpPr>
        <a:xfrm>
          <a:off x="0" y="0"/>
          <a:ext cx="0" cy="0"/>
          <a:chOff x="0" y="0"/>
          <a:chExt cx="0" cy="0"/>
        </a:xfrm>
      </p:grpSpPr>
      <p:sp>
        <p:nvSpPr>
          <p:cNvPr id="251" name="Google Shape;251;p29"/>
          <p:cNvSpPr txBox="1"/>
          <p:nvPr>
            <p:ph type="title"/>
          </p:nvPr>
        </p:nvSpPr>
        <p:spPr>
          <a:xfrm>
            <a:off x="457200" y="10441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134F5C"/>
                </a:solidFill>
              </a:rPr>
              <a:t>Improvements</a:t>
            </a:r>
            <a:endParaRPr>
              <a:solidFill>
                <a:srgbClr val="134F5C"/>
              </a:solidFill>
            </a:endParaRPr>
          </a:p>
        </p:txBody>
      </p:sp>
      <p:sp>
        <p:nvSpPr>
          <p:cNvPr id="252" name="Google Shape;252;p29"/>
          <p:cNvSpPr txBox="1"/>
          <p:nvPr>
            <p:ph idx="1" type="body"/>
          </p:nvPr>
        </p:nvSpPr>
        <p:spPr>
          <a:xfrm>
            <a:off x="457200" y="2038350"/>
            <a:ext cx="4929300" cy="1862700"/>
          </a:xfrm>
          <a:prstGeom prst="rect">
            <a:avLst/>
          </a:prstGeom>
        </p:spPr>
        <p:txBody>
          <a:bodyPr anchorCtr="0" anchor="t" bIns="0" lIns="0" spcFirstLastPara="1" rIns="0" wrap="square" tIns="0">
            <a:noAutofit/>
          </a:bodyPr>
          <a:lstStyle/>
          <a:p>
            <a:pPr indent="-368300" lvl="0" marL="457200" rtl="0" algn="l">
              <a:spcBef>
                <a:spcPts val="600"/>
              </a:spcBef>
              <a:spcAft>
                <a:spcPts val="0"/>
              </a:spcAft>
              <a:buClr>
                <a:srgbClr val="212121"/>
              </a:buClr>
              <a:buSzPts val="2200"/>
              <a:buChar char="●"/>
            </a:pPr>
            <a:r>
              <a:rPr lang="en">
                <a:solidFill>
                  <a:srgbClr val="212121"/>
                </a:solidFill>
              </a:rPr>
              <a:t>Add more tweet datasets</a:t>
            </a:r>
            <a:endParaRPr>
              <a:solidFill>
                <a:srgbClr val="212121"/>
              </a:solidFill>
            </a:endParaRPr>
          </a:p>
          <a:p>
            <a:pPr indent="-368300" lvl="0" marL="457200" rtl="0" algn="l">
              <a:spcBef>
                <a:spcPts val="0"/>
              </a:spcBef>
              <a:spcAft>
                <a:spcPts val="0"/>
              </a:spcAft>
              <a:buClr>
                <a:srgbClr val="212121"/>
              </a:buClr>
              <a:buSzPts val="2200"/>
              <a:buChar char="●"/>
            </a:pPr>
            <a:r>
              <a:rPr lang="en">
                <a:solidFill>
                  <a:srgbClr val="212121"/>
                </a:solidFill>
              </a:rPr>
              <a:t>Add more stocks</a:t>
            </a:r>
            <a:endParaRPr>
              <a:solidFill>
                <a:srgbClr val="212121"/>
              </a:solidFill>
            </a:endParaRPr>
          </a:p>
          <a:p>
            <a:pPr indent="-368300" lvl="0" marL="457200" rtl="0" algn="l">
              <a:spcBef>
                <a:spcPts val="0"/>
              </a:spcBef>
              <a:spcAft>
                <a:spcPts val="0"/>
              </a:spcAft>
              <a:buClr>
                <a:srgbClr val="212121"/>
              </a:buClr>
              <a:buSzPts val="2200"/>
              <a:buChar char="●"/>
            </a:pPr>
            <a:r>
              <a:rPr lang="en">
                <a:solidFill>
                  <a:srgbClr val="212121"/>
                </a:solidFill>
              </a:rPr>
              <a:t>Add the prediction probability for stock price</a:t>
            </a:r>
            <a:endParaRPr>
              <a:solidFill>
                <a:srgbClr val="212121"/>
              </a:solidFill>
            </a:endParaRPr>
          </a:p>
        </p:txBody>
      </p:sp>
      <p:sp>
        <p:nvSpPr>
          <p:cNvPr id="253" name="Google Shape;253;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7" name="Shape 257"/>
        <p:cNvGrpSpPr/>
        <p:nvPr/>
      </p:nvGrpSpPr>
      <p:grpSpPr>
        <a:xfrm>
          <a:off x="0" y="0"/>
          <a:ext cx="0" cy="0"/>
          <a:chOff x="0" y="0"/>
          <a:chExt cx="0" cy="0"/>
        </a:xfrm>
      </p:grpSpPr>
      <p:sp>
        <p:nvSpPr>
          <p:cNvPr id="258" name="Google Shape;258;p30"/>
          <p:cNvSpPr txBox="1"/>
          <p:nvPr>
            <p:ph type="title"/>
          </p:nvPr>
        </p:nvSpPr>
        <p:spPr>
          <a:xfrm>
            <a:off x="6788525" y="2122375"/>
            <a:ext cx="2196300" cy="62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100">
                <a:solidFill>
                  <a:schemeClr val="lt1"/>
                </a:solidFill>
              </a:rPr>
              <a:t>Demo</a:t>
            </a:r>
            <a:endParaRPr sz="4100">
              <a:solidFill>
                <a:schemeClr val="lt1"/>
              </a:solidFill>
            </a:endParaRPr>
          </a:p>
        </p:txBody>
      </p:sp>
      <p:sp>
        <p:nvSpPr>
          <p:cNvPr id="259" name="Google Shape;259;p30"/>
          <p:cNvSpPr txBox="1"/>
          <p:nvPr>
            <p:ph idx="12" type="sldNum"/>
          </p:nvPr>
        </p:nvSpPr>
        <p:spPr>
          <a:xfrm>
            <a:off x="84805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260" name="Google Shape;260;p30"/>
          <p:cNvPicPr preferRelativeResize="0"/>
          <p:nvPr/>
        </p:nvPicPr>
        <p:blipFill>
          <a:blip r:embed="rId3">
            <a:alphaModFix/>
          </a:blip>
          <a:stretch>
            <a:fillRect/>
          </a:stretch>
        </p:blipFill>
        <p:spPr>
          <a:xfrm>
            <a:off x="7172300" y="2808200"/>
            <a:ext cx="1428750" cy="1428750"/>
          </a:xfrm>
          <a:prstGeom prst="rect">
            <a:avLst/>
          </a:prstGeom>
          <a:noFill/>
          <a:ln>
            <a:noFill/>
          </a:ln>
        </p:spPr>
      </p:pic>
      <p:pic>
        <p:nvPicPr>
          <p:cNvPr id="261" name="Google Shape;261;p30" title="Demo TESIA S-CLASS">
            <a:hlinkClick r:id="rId4"/>
          </p:cNvPr>
          <p:cNvPicPr preferRelativeResize="0"/>
          <p:nvPr/>
        </p:nvPicPr>
        <p:blipFill>
          <a:blip r:embed="rId5">
            <a:alphaModFix/>
          </a:blip>
          <a:stretch>
            <a:fillRect/>
          </a:stretch>
        </p:blipFill>
        <p:spPr>
          <a:xfrm>
            <a:off x="375474" y="409000"/>
            <a:ext cx="5795447" cy="434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265" name="Shape 265"/>
        <p:cNvGrpSpPr/>
        <p:nvPr/>
      </p:nvGrpSpPr>
      <p:grpSpPr>
        <a:xfrm>
          <a:off x="0" y="0"/>
          <a:ext cx="0" cy="0"/>
          <a:chOff x="0" y="0"/>
          <a:chExt cx="0" cy="0"/>
        </a:xfrm>
      </p:grpSpPr>
      <p:sp>
        <p:nvSpPr>
          <p:cNvPr id="266" name="Google Shape;266;p31"/>
          <p:cNvSpPr txBox="1"/>
          <p:nvPr>
            <p:ph type="title"/>
          </p:nvPr>
        </p:nvSpPr>
        <p:spPr>
          <a:xfrm>
            <a:off x="457200" y="6631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5000">
                <a:solidFill>
                  <a:srgbClr val="FFFFFF"/>
                </a:solidFill>
              </a:rPr>
              <a:t>Thanks!</a:t>
            </a:r>
            <a:endParaRPr>
              <a:solidFill>
                <a:srgbClr val="FFFFFF"/>
              </a:solidFill>
            </a:endParaRPr>
          </a:p>
        </p:txBody>
      </p:sp>
      <p:sp>
        <p:nvSpPr>
          <p:cNvPr id="267" name="Google Shape;267;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1"/>
          <p:cNvSpPr txBox="1"/>
          <p:nvPr/>
        </p:nvSpPr>
        <p:spPr>
          <a:xfrm>
            <a:off x="457200" y="1523750"/>
            <a:ext cx="680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Poppins"/>
                <a:ea typeface="Poppins"/>
                <a:cs typeface="Poppins"/>
                <a:sym typeface="Poppins"/>
              </a:rPr>
              <a:t>Any Questions?</a:t>
            </a:r>
            <a:endParaRPr sz="3000">
              <a:solidFill>
                <a:srgbClr val="FFFFFF"/>
              </a:solidFill>
            </a:endParaRPr>
          </a:p>
        </p:txBody>
      </p:sp>
      <p:pic>
        <p:nvPicPr>
          <p:cNvPr id="269" name="Google Shape;269;p31"/>
          <p:cNvPicPr preferRelativeResize="0"/>
          <p:nvPr/>
        </p:nvPicPr>
        <p:blipFill>
          <a:blip r:embed="rId3">
            <a:alphaModFix/>
          </a:blip>
          <a:stretch>
            <a:fillRect/>
          </a:stretch>
        </p:blipFill>
        <p:spPr>
          <a:xfrm>
            <a:off x="4898801" y="2823875"/>
            <a:ext cx="3276576" cy="1842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pic>
        <p:nvPicPr>
          <p:cNvPr id="275" name="Google Shape;275;p32"/>
          <p:cNvPicPr preferRelativeResize="0"/>
          <p:nvPr/>
        </p:nvPicPr>
        <p:blipFill rotWithShape="1">
          <a:blip r:embed="rId3">
            <a:alphaModFix/>
          </a:blip>
          <a:srcRect b="0" l="0" r="0" t="0"/>
          <a:stretch/>
        </p:blipFill>
        <p:spPr>
          <a:xfrm>
            <a:off x="1005125" y="535950"/>
            <a:ext cx="1199100" cy="1199100"/>
          </a:xfrm>
          <a:prstGeom prst="ellipse">
            <a:avLst/>
          </a:prstGeom>
          <a:noFill/>
          <a:ln>
            <a:noFill/>
          </a:ln>
        </p:spPr>
      </p:pic>
      <p:sp>
        <p:nvSpPr>
          <p:cNvPr id="276" name="Google Shape;276;p32"/>
          <p:cNvSpPr txBox="1"/>
          <p:nvPr/>
        </p:nvSpPr>
        <p:spPr>
          <a:xfrm>
            <a:off x="856775" y="1839675"/>
            <a:ext cx="15288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Wenny C. Sari</a:t>
            </a:r>
            <a:endParaRPr sz="900">
              <a:solidFill>
                <a:srgbClr val="212121"/>
              </a:solidFill>
              <a:latin typeface="Muli"/>
              <a:ea typeface="Muli"/>
              <a:cs typeface="Muli"/>
              <a:sym typeface="Muli"/>
            </a:endParaRPr>
          </a:p>
        </p:txBody>
      </p:sp>
      <p:pic>
        <p:nvPicPr>
          <p:cNvPr id="277" name="Google Shape;277;p32"/>
          <p:cNvPicPr preferRelativeResize="0"/>
          <p:nvPr/>
        </p:nvPicPr>
        <p:blipFill rotWithShape="1">
          <a:blip r:embed="rId4">
            <a:alphaModFix/>
          </a:blip>
          <a:srcRect b="0" l="19" r="29" t="0"/>
          <a:stretch/>
        </p:blipFill>
        <p:spPr>
          <a:xfrm>
            <a:off x="2844406" y="535950"/>
            <a:ext cx="1199100" cy="1199100"/>
          </a:xfrm>
          <a:prstGeom prst="ellipse">
            <a:avLst/>
          </a:prstGeom>
          <a:noFill/>
          <a:ln>
            <a:noFill/>
          </a:ln>
        </p:spPr>
      </p:pic>
      <p:sp>
        <p:nvSpPr>
          <p:cNvPr id="278" name="Google Shape;278;p32"/>
          <p:cNvSpPr txBox="1"/>
          <p:nvPr/>
        </p:nvSpPr>
        <p:spPr>
          <a:xfrm>
            <a:off x="2679550" y="1839675"/>
            <a:ext cx="15288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Huesca Rashad</a:t>
            </a:r>
            <a:endParaRPr sz="900">
              <a:solidFill>
                <a:srgbClr val="212121"/>
              </a:solidFill>
              <a:latin typeface="Muli"/>
              <a:ea typeface="Muli"/>
              <a:cs typeface="Muli"/>
              <a:sym typeface="Muli"/>
            </a:endParaRPr>
          </a:p>
        </p:txBody>
      </p:sp>
      <p:pic>
        <p:nvPicPr>
          <p:cNvPr id="279" name="Google Shape;279;p32"/>
          <p:cNvPicPr preferRelativeResize="0"/>
          <p:nvPr/>
        </p:nvPicPr>
        <p:blipFill rotWithShape="1">
          <a:blip r:embed="rId5">
            <a:alphaModFix/>
          </a:blip>
          <a:srcRect b="24700" l="0" r="0" t="8013"/>
          <a:stretch/>
        </p:blipFill>
        <p:spPr>
          <a:xfrm>
            <a:off x="4759863" y="535950"/>
            <a:ext cx="1199100" cy="1199100"/>
          </a:xfrm>
          <a:prstGeom prst="ellipse">
            <a:avLst/>
          </a:prstGeom>
          <a:noFill/>
          <a:ln cap="flat" cmpd="sng" w="9525">
            <a:solidFill>
              <a:schemeClr val="accent4"/>
            </a:solidFill>
            <a:prstDash val="solid"/>
            <a:round/>
            <a:headEnd len="sm" w="sm" type="none"/>
            <a:tailEnd len="sm" w="sm" type="none"/>
          </a:ln>
        </p:spPr>
      </p:pic>
      <p:sp>
        <p:nvSpPr>
          <p:cNvPr id="280" name="Google Shape;280;p32"/>
          <p:cNvSpPr txBox="1"/>
          <p:nvPr/>
        </p:nvSpPr>
        <p:spPr>
          <a:xfrm>
            <a:off x="4567075" y="1855850"/>
            <a:ext cx="16380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St. Syakirah</a:t>
            </a:r>
            <a:endParaRPr>
              <a:solidFill>
                <a:srgbClr val="212121"/>
              </a:solidFill>
              <a:latin typeface="Muli"/>
              <a:ea typeface="Muli"/>
              <a:cs typeface="Muli"/>
              <a:sym typeface="Muli"/>
            </a:endParaRPr>
          </a:p>
        </p:txBody>
      </p:sp>
      <p:sp>
        <p:nvSpPr>
          <p:cNvPr id="281" name="Google Shape;281;p32"/>
          <p:cNvSpPr txBox="1"/>
          <p:nvPr/>
        </p:nvSpPr>
        <p:spPr>
          <a:xfrm>
            <a:off x="6580500" y="1855850"/>
            <a:ext cx="16380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Irfan Hilman</a:t>
            </a:r>
            <a:endParaRPr sz="900">
              <a:solidFill>
                <a:srgbClr val="212121"/>
              </a:solidFill>
              <a:highlight>
                <a:schemeClr val="lt1"/>
              </a:highlight>
              <a:latin typeface="Muli"/>
              <a:ea typeface="Muli"/>
              <a:cs typeface="Muli"/>
              <a:sym typeface="Muli"/>
            </a:endParaRPr>
          </a:p>
        </p:txBody>
      </p:sp>
      <p:pic>
        <p:nvPicPr>
          <p:cNvPr id="282" name="Google Shape;282;p32"/>
          <p:cNvPicPr preferRelativeResize="0"/>
          <p:nvPr/>
        </p:nvPicPr>
        <p:blipFill rotWithShape="1">
          <a:blip r:embed="rId6">
            <a:alphaModFix/>
          </a:blip>
          <a:srcRect b="0" l="0" r="0" t="0"/>
          <a:stretch/>
        </p:blipFill>
        <p:spPr>
          <a:xfrm>
            <a:off x="1924250" y="2627325"/>
            <a:ext cx="1199100" cy="1199100"/>
          </a:xfrm>
          <a:prstGeom prst="ellipse">
            <a:avLst/>
          </a:prstGeom>
          <a:noFill/>
          <a:ln>
            <a:noFill/>
          </a:ln>
        </p:spPr>
      </p:pic>
      <p:sp>
        <p:nvSpPr>
          <p:cNvPr id="283" name="Google Shape;283;p32"/>
          <p:cNvSpPr txBox="1"/>
          <p:nvPr/>
        </p:nvSpPr>
        <p:spPr>
          <a:xfrm>
            <a:off x="1724775" y="3931050"/>
            <a:ext cx="15798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Monica Pratiwi</a:t>
            </a:r>
            <a:endParaRPr sz="900">
              <a:solidFill>
                <a:srgbClr val="212121"/>
              </a:solidFill>
              <a:latin typeface="Muli"/>
              <a:ea typeface="Muli"/>
              <a:cs typeface="Muli"/>
              <a:sym typeface="Muli"/>
            </a:endParaRPr>
          </a:p>
        </p:txBody>
      </p:sp>
      <p:pic>
        <p:nvPicPr>
          <p:cNvPr id="284" name="Google Shape;284;p32"/>
          <p:cNvPicPr preferRelativeResize="0"/>
          <p:nvPr/>
        </p:nvPicPr>
        <p:blipFill rotWithShape="1">
          <a:blip r:embed="rId7">
            <a:alphaModFix/>
          </a:blip>
          <a:srcRect b="0" l="59" r="59" t="0"/>
          <a:stretch/>
        </p:blipFill>
        <p:spPr>
          <a:xfrm>
            <a:off x="3685306" y="2627325"/>
            <a:ext cx="1199100" cy="1199100"/>
          </a:xfrm>
          <a:prstGeom prst="ellipse">
            <a:avLst/>
          </a:prstGeom>
          <a:noFill/>
          <a:ln>
            <a:noFill/>
          </a:ln>
        </p:spPr>
      </p:pic>
      <p:sp>
        <p:nvSpPr>
          <p:cNvPr id="285" name="Google Shape;285;p32"/>
          <p:cNvSpPr txBox="1"/>
          <p:nvPr/>
        </p:nvSpPr>
        <p:spPr>
          <a:xfrm>
            <a:off x="3689350" y="3931057"/>
            <a:ext cx="11991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Rivaldo Jasper</a:t>
            </a:r>
            <a:br>
              <a:rPr lang="en">
                <a:solidFill>
                  <a:srgbClr val="212121"/>
                </a:solidFill>
                <a:latin typeface="Muli"/>
                <a:ea typeface="Muli"/>
                <a:cs typeface="Muli"/>
                <a:sym typeface="Muli"/>
              </a:rPr>
            </a:br>
            <a:endParaRPr sz="900">
              <a:solidFill>
                <a:srgbClr val="212121"/>
              </a:solidFill>
              <a:latin typeface="Muli"/>
              <a:ea typeface="Muli"/>
              <a:cs typeface="Muli"/>
              <a:sym typeface="Muli"/>
            </a:endParaRPr>
          </a:p>
        </p:txBody>
      </p:sp>
      <p:sp>
        <p:nvSpPr>
          <p:cNvPr id="286" name="Google Shape;286;p32"/>
          <p:cNvSpPr txBox="1"/>
          <p:nvPr/>
        </p:nvSpPr>
        <p:spPr>
          <a:xfrm>
            <a:off x="5454450" y="3931050"/>
            <a:ext cx="1638000" cy="25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Venu Fitratama</a:t>
            </a:r>
            <a:br>
              <a:rPr lang="en">
                <a:solidFill>
                  <a:srgbClr val="212121"/>
                </a:solidFill>
                <a:latin typeface="Muli"/>
                <a:ea typeface="Muli"/>
                <a:cs typeface="Muli"/>
                <a:sym typeface="Muli"/>
              </a:rPr>
            </a:br>
            <a:endParaRPr sz="900">
              <a:solidFill>
                <a:srgbClr val="212121"/>
              </a:solidFill>
              <a:latin typeface="Muli"/>
              <a:ea typeface="Muli"/>
              <a:cs typeface="Muli"/>
              <a:sym typeface="Muli"/>
            </a:endParaRPr>
          </a:p>
        </p:txBody>
      </p:sp>
      <p:pic>
        <p:nvPicPr>
          <p:cNvPr id="287" name="Google Shape;287;p32"/>
          <p:cNvPicPr preferRelativeResize="0"/>
          <p:nvPr/>
        </p:nvPicPr>
        <p:blipFill rotWithShape="1">
          <a:blip r:embed="rId8">
            <a:alphaModFix/>
          </a:blip>
          <a:srcRect b="29499" l="0" r="0" t="14235"/>
          <a:stretch/>
        </p:blipFill>
        <p:spPr>
          <a:xfrm>
            <a:off x="5678994" y="2627313"/>
            <a:ext cx="1199100" cy="1199100"/>
          </a:xfrm>
          <a:prstGeom prst="ellipse">
            <a:avLst/>
          </a:prstGeom>
          <a:noFill/>
          <a:ln>
            <a:noFill/>
          </a:ln>
        </p:spPr>
      </p:pic>
      <p:sp>
        <p:nvSpPr>
          <p:cNvPr id="288" name="Google Shape;288;p32"/>
          <p:cNvSpPr txBox="1"/>
          <p:nvPr/>
        </p:nvSpPr>
        <p:spPr>
          <a:xfrm>
            <a:off x="5454425" y="4106725"/>
            <a:ext cx="1638000" cy="79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uFill>
                  <a:noFill/>
                </a:uFill>
                <a:latin typeface="Muli"/>
                <a:ea typeface="Muli"/>
                <a:cs typeface="Muli"/>
                <a:sym typeface="Muli"/>
                <a:hlinkClick r:id="rId9">
                  <a:extLst>
                    <a:ext uri="{A12FA001-AC4F-418D-AE19-62706E023703}">
                      <ahyp:hlinkClr val="tx"/>
                    </a:ext>
                  </a:extLst>
                </a:hlinkClick>
              </a:rPr>
              <a:t>https://www.linkedin.com/in/venufitratama/</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uFill>
                  <a:noFill/>
                </a:uFill>
                <a:latin typeface="Muli"/>
                <a:ea typeface="Muli"/>
                <a:cs typeface="Muli"/>
                <a:sym typeface="Muli"/>
                <a:hlinkClick r:id="rId10">
                  <a:extLst>
                    <a:ext uri="{A12FA001-AC4F-418D-AE19-62706E023703}">
                      <ahyp:hlinkClr val="tx"/>
                    </a:ext>
                  </a:extLst>
                </a:hlinkClick>
              </a:rPr>
              <a:t>https://github.com/venufitratama</a:t>
            </a:r>
            <a:endParaRPr sz="900">
              <a:solidFill>
                <a:srgbClr val="212121"/>
              </a:solidFill>
              <a:latin typeface="Muli"/>
              <a:ea typeface="Muli"/>
              <a:cs typeface="Muli"/>
              <a:sym typeface="Muli"/>
            </a:endParaRPr>
          </a:p>
        </p:txBody>
      </p:sp>
      <p:sp>
        <p:nvSpPr>
          <p:cNvPr id="289" name="Google Shape;289;p32"/>
          <p:cNvSpPr txBox="1"/>
          <p:nvPr/>
        </p:nvSpPr>
        <p:spPr>
          <a:xfrm>
            <a:off x="3522475" y="4114375"/>
            <a:ext cx="1528800" cy="79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latin typeface="Muli"/>
                <a:ea typeface="Muli"/>
                <a:cs typeface="Muli"/>
                <a:sym typeface="Muli"/>
              </a:rPr>
              <a:t>https://www.linkedin.com/in/rivaldojasper/</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uFill>
                  <a:noFill/>
                </a:uFill>
                <a:latin typeface="Muli"/>
                <a:ea typeface="Muli"/>
                <a:cs typeface="Muli"/>
                <a:sym typeface="Muli"/>
                <a:hlinkClick r:id="rId11">
                  <a:extLst>
                    <a:ext uri="{A12FA001-AC4F-418D-AE19-62706E023703}">
                      <ahyp:hlinkClr val="tx"/>
                    </a:ext>
                  </a:extLst>
                </a:hlinkClick>
              </a:rPr>
              <a:t>https://github.com/RivJasper</a:t>
            </a:r>
            <a:endParaRPr sz="900"/>
          </a:p>
        </p:txBody>
      </p:sp>
      <p:sp>
        <p:nvSpPr>
          <p:cNvPr id="290" name="Google Shape;290;p32"/>
          <p:cNvSpPr txBox="1"/>
          <p:nvPr/>
        </p:nvSpPr>
        <p:spPr>
          <a:xfrm>
            <a:off x="1775900" y="4114375"/>
            <a:ext cx="1528800" cy="92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latin typeface="Muli"/>
                <a:ea typeface="Muli"/>
                <a:cs typeface="Muli"/>
                <a:sym typeface="Muli"/>
              </a:rPr>
              <a:t>https://www.linkedin.com/in/monica-mahardhika-pratiwi/</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latin typeface="Muli"/>
                <a:ea typeface="Muli"/>
                <a:cs typeface="Muli"/>
                <a:sym typeface="Muli"/>
              </a:rPr>
              <a:t>https://github.com/moncampr</a:t>
            </a:r>
            <a:endParaRPr/>
          </a:p>
        </p:txBody>
      </p:sp>
      <p:sp>
        <p:nvSpPr>
          <p:cNvPr id="291" name="Google Shape;291;p32"/>
          <p:cNvSpPr txBox="1"/>
          <p:nvPr/>
        </p:nvSpPr>
        <p:spPr>
          <a:xfrm>
            <a:off x="6490500" y="1955450"/>
            <a:ext cx="1818000" cy="65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highlight>
                  <a:schemeClr val="lt1"/>
                </a:highlight>
                <a:latin typeface="Muli"/>
                <a:ea typeface="Muli"/>
                <a:cs typeface="Muli"/>
                <a:sym typeface="Muli"/>
              </a:rPr>
              <a:t>https://www.linkedin.com/in/irfan-hilman-0b28a1259/</a:t>
            </a:r>
            <a:endParaRPr sz="900">
              <a:solidFill>
                <a:srgbClr val="212121"/>
              </a:solidFill>
              <a:highlight>
                <a:schemeClr val="lt1"/>
              </a:highlight>
              <a:latin typeface="Muli"/>
              <a:ea typeface="Muli"/>
              <a:cs typeface="Muli"/>
              <a:sym typeface="Muli"/>
            </a:endParaRPr>
          </a:p>
          <a:p>
            <a:pPr indent="0" lvl="0" marL="0" rtl="0" algn="l">
              <a:spcBef>
                <a:spcPts val="400"/>
              </a:spcBef>
              <a:spcAft>
                <a:spcPts val="400"/>
              </a:spcAft>
              <a:buNone/>
            </a:pPr>
            <a:r>
              <a:rPr lang="en" sz="900">
                <a:solidFill>
                  <a:srgbClr val="212121"/>
                </a:solidFill>
                <a:highlight>
                  <a:schemeClr val="lt1"/>
                </a:highlight>
                <a:uFill>
                  <a:noFill/>
                </a:uFill>
                <a:latin typeface="Muli"/>
                <a:ea typeface="Muli"/>
                <a:cs typeface="Muli"/>
                <a:sym typeface="Muli"/>
                <a:hlinkClick r:id="rId12">
                  <a:extLst>
                    <a:ext uri="{A12FA001-AC4F-418D-AE19-62706E023703}">
                      <ahyp:hlinkClr val="tx"/>
                    </a:ext>
                  </a:extLst>
                </a:hlinkClick>
              </a:rPr>
              <a:t>https://github.com/IrfanHilman</a:t>
            </a:r>
            <a:endParaRPr/>
          </a:p>
        </p:txBody>
      </p:sp>
      <p:sp>
        <p:nvSpPr>
          <p:cNvPr id="292" name="Google Shape;292;p32"/>
          <p:cNvSpPr txBox="1"/>
          <p:nvPr/>
        </p:nvSpPr>
        <p:spPr>
          <a:xfrm>
            <a:off x="4567075" y="1952700"/>
            <a:ext cx="1885800" cy="65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latin typeface="Muli"/>
                <a:ea typeface="Muli"/>
                <a:cs typeface="Muli"/>
                <a:sym typeface="Muli"/>
              </a:rPr>
              <a:t>https://www.linkedin.com/in/st-syakirah</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latin typeface="Muli"/>
                <a:ea typeface="Muli"/>
                <a:cs typeface="Muli"/>
                <a:sym typeface="Muli"/>
              </a:rPr>
              <a:t>https://github.com/stsyaakirah</a:t>
            </a:r>
            <a:endParaRPr/>
          </a:p>
        </p:txBody>
      </p:sp>
      <p:sp>
        <p:nvSpPr>
          <p:cNvPr id="293" name="Google Shape;293;p32"/>
          <p:cNvSpPr txBox="1"/>
          <p:nvPr/>
        </p:nvSpPr>
        <p:spPr>
          <a:xfrm>
            <a:off x="2739075" y="1975725"/>
            <a:ext cx="1528800" cy="65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latin typeface="Muli"/>
                <a:ea typeface="Muli"/>
                <a:cs typeface="Muli"/>
                <a:sym typeface="Muli"/>
              </a:rPr>
              <a:t>https://www.linkedin.com/in/huescarashad</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latin typeface="Muli"/>
                <a:ea typeface="Muli"/>
                <a:cs typeface="Muli"/>
                <a:sym typeface="Muli"/>
              </a:rPr>
              <a:t>http://github.com/casheu</a:t>
            </a:r>
            <a:endParaRPr/>
          </a:p>
        </p:txBody>
      </p:sp>
      <p:sp>
        <p:nvSpPr>
          <p:cNvPr id="294" name="Google Shape;294;p32"/>
          <p:cNvSpPr txBox="1"/>
          <p:nvPr/>
        </p:nvSpPr>
        <p:spPr>
          <a:xfrm>
            <a:off x="781225" y="1939275"/>
            <a:ext cx="1746000" cy="65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latin typeface="Muli"/>
                <a:ea typeface="Muli"/>
                <a:cs typeface="Muli"/>
                <a:sym typeface="Muli"/>
              </a:rPr>
              <a:t>https://www.linkedin.com/in/wennychandrasari/</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latin typeface="Muli"/>
                <a:ea typeface="Muli"/>
                <a:cs typeface="Muli"/>
                <a:sym typeface="Muli"/>
              </a:rPr>
              <a:t>https://github.com/WennyCS </a:t>
            </a:r>
            <a:endParaRPr sz="900">
              <a:solidFill>
                <a:srgbClr val="212121"/>
              </a:solidFill>
              <a:latin typeface="Muli"/>
              <a:ea typeface="Muli"/>
              <a:cs typeface="Muli"/>
              <a:sym typeface="Muli"/>
            </a:endParaRPr>
          </a:p>
        </p:txBody>
      </p:sp>
      <p:sp>
        <p:nvSpPr>
          <p:cNvPr id="295" name="Google Shape;295;p32"/>
          <p:cNvSpPr txBox="1"/>
          <p:nvPr/>
        </p:nvSpPr>
        <p:spPr>
          <a:xfrm rot="-2426115">
            <a:off x="7498488" y="3295804"/>
            <a:ext cx="1426020" cy="129303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rgbClr val="134F5C"/>
                </a:solidFill>
                <a:latin typeface="Lobster"/>
                <a:ea typeface="Lobster"/>
                <a:cs typeface="Lobster"/>
                <a:sym typeface="Lobster"/>
              </a:rPr>
              <a:t>Thank </a:t>
            </a:r>
            <a:endParaRPr b="1" sz="3600">
              <a:solidFill>
                <a:srgbClr val="134F5C"/>
              </a:solidFill>
              <a:latin typeface="Lobster"/>
              <a:ea typeface="Lobster"/>
              <a:cs typeface="Lobster"/>
              <a:sym typeface="Lobster"/>
            </a:endParaRPr>
          </a:p>
          <a:p>
            <a:pPr indent="0" lvl="0" marL="0" rtl="0" algn="l">
              <a:spcBef>
                <a:spcPts val="0"/>
              </a:spcBef>
              <a:spcAft>
                <a:spcPts val="0"/>
              </a:spcAft>
              <a:buNone/>
            </a:pPr>
            <a:r>
              <a:rPr b="1" lang="en" sz="3600">
                <a:solidFill>
                  <a:srgbClr val="134F5C"/>
                </a:solidFill>
                <a:latin typeface="Lobster"/>
                <a:ea typeface="Lobster"/>
                <a:cs typeface="Lobster"/>
                <a:sym typeface="Lobster"/>
              </a:rPr>
              <a:t>You!</a:t>
            </a:r>
            <a:endParaRPr b="1" sz="3600">
              <a:solidFill>
                <a:srgbClr val="134F5C"/>
              </a:solidFill>
              <a:latin typeface="Lobster"/>
              <a:ea typeface="Lobster"/>
              <a:cs typeface="Lobster"/>
              <a:sym typeface="Lobster"/>
            </a:endParaRPr>
          </a:p>
        </p:txBody>
      </p:sp>
      <p:pic>
        <p:nvPicPr>
          <p:cNvPr id="296" name="Google Shape;296;p32"/>
          <p:cNvPicPr preferRelativeResize="0"/>
          <p:nvPr/>
        </p:nvPicPr>
        <p:blipFill>
          <a:blip r:embed="rId13">
            <a:alphaModFix/>
          </a:blip>
          <a:stretch>
            <a:fillRect/>
          </a:stretch>
        </p:blipFill>
        <p:spPr>
          <a:xfrm>
            <a:off x="6766850" y="509687"/>
            <a:ext cx="1265300" cy="1251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4294967295" type="title"/>
          </p:nvPr>
        </p:nvSpPr>
        <p:spPr>
          <a:xfrm>
            <a:off x="5806200" y="3642125"/>
            <a:ext cx="2802000" cy="5910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4100">
                <a:solidFill>
                  <a:srgbClr val="134F5C"/>
                </a:solidFill>
              </a:rPr>
              <a:t>Group 3</a:t>
            </a:r>
            <a:endParaRPr sz="4100">
              <a:solidFill>
                <a:srgbClr val="134F5C"/>
              </a:solidFill>
            </a:endParaRPr>
          </a:p>
        </p:txBody>
      </p:sp>
      <p:sp>
        <p:nvSpPr>
          <p:cNvPr id="72" name="Google Shape;72;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pic>
        <p:nvPicPr>
          <p:cNvPr id="73" name="Google Shape;73;p15"/>
          <p:cNvPicPr preferRelativeResize="0"/>
          <p:nvPr/>
        </p:nvPicPr>
        <p:blipFill rotWithShape="1">
          <a:blip r:embed="rId3">
            <a:alphaModFix/>
          </a:blip>
          <a:srcRect b="0" l="0" r="0" t="0"/>
          <a:stretch/>
        </p:blipFill>
        <p:spPr>
          <a:xfrm>
            <a:off x="457200" y="541825"/>
            <a:ext cx="1199100" cy="1199100"/>
          </a:xfrm>
          <a:prstGeom prst="ellipse">
            <a:avLst/>
          </a:prstGeom>
          <a:noFill/>
          <a:ln>
            <a:noFill/>
          </a:ln>
        </p:spPr>
      </p:pic>
      <p:sp>
        <p:nvSpPr>
          <p:cNvPr id="74" name="Google Shape;74;p15"/>
          <p:cNvSpPr txBox="1"/>
          <p:nvPr/>
        </p:nvSpPr>
        <p:spPr>
          <a:xfrm>
            <a:off x="308850" y="1845550"/>
            <a:ext cx="15288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Wenny C. Sari</a:t>
            </a:r>
            <a:endParaRPr sz="900">
              <a:solidFill>
                <a:srgbClr val="212121"/>
              </a:solidFill>
              <a:latin typeface="Muli"/>
              <a:ea typeface="Muli"/>
              <a:cs typeface="Muli"/>
              <a:sym typeface="Muli"/>
            </a:endParaRPr>
          </a:p>
        </p:txBody>
      </p:sp>
      <p:pic>
        <p:nvPicPr>
          <p:cNvPr id="75" name="Google Shape;75;p15"/>
          <p:cNvPicPr preferRelativeResize="0"/>
          <p:nvPr/>
        </p:nvPicPr>
        <p:blipFill rotWithShape="1">
          <a:blip r:embed="rId4">
            <a:alphaModFix/>
          </a:blip>
          <a:srcRect b="0" l="19" r="29" t="0"/>
          <a:stretch/>
        </p:blipFill>
        <p:spPr>
          <a:xfrm>
            <a:off x="2220281" y="541825"/>
            <a:ext cx="1199100" cy="1199100"/>
          </a:xfrm>
          <a:prstGeom prst="ellipse">
            <a:avLst/>
          </a:prstGeom>
          <a:noFill/>
          <a:ln>
            <a:noFill/>
          </a:ln>
        </p:spPr>
      </p:pic>
      <p:sp>
        <p:nvSpPr>
          <p:cNvPr id="76" name="Google Shape;76;p15"/>
          <p:cNvSpPr txBox="1"/>
          <p:nvPr/>
        </p:nvSpPr>
        <p:spPr>
          <a:xfrm>
            <a:off x="2055425" y="1845550"/>
            <a:ext cx="15288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Huesca Rashad</a:t>
            </a:r>
            <a:endParaRPr sz="900">
              <a:solidFill>
                <a:srgbClr val="212121"/>
              </a:solidFill>
              <a:latin typeface="Muli"/>
              <a:ea typeface="Muli"/>
              <a:cs typeface="Muli"/>
              <a:sym typeface="Muli"/>
            </a:endParaRPr>
          </a:p>
        </p:txBody>
      </p:sp>
      <p:pic>
        <p:nvPicPr>
          <p:cNvPr id="77" name="Google Shape;77;p15"/>
          <p:cNvPicPr preferRelativeResize="0"/>
          <p:nvPr/>
        </p:nvPicPr>
        <p:blipFill rotWithShape="1">
          <a:blip r:embed="rId5">
            <a:alphaModFix/>
          </a:blip>
          <a:srcRect b="24700" l="0" r="0" t="8013"/>
          <a:stretch/>
        </p:blipFill>
        <p:spPr>
          <a:xfrm>
            <a:off x="4211938" y="541825"/>
            <a:ext cx="1199100" cy="1199100"/>
          </a:xfrm>
          <a:prstGeom prst="ellipse">
            <a:avLst/>
          </a:prstGeom>
          <a:noFill/>
          <a:ln cap="flat" cmpd="sng" w="9525">
            <a:solidFill>
              <a:schemeClr val="accent4"/>
            </a:solidFill>
            <a:prstDash val="solid"/>
            <a:round/>
            <a:headEnd len="sm" w="sm" type="none"/>
            <a:tailEnd len="sm" w="sm" type="none"/>
          </a:ln>
        </p:spPr>
      </p:pic>
      <p:sp>
        <p:nvSpPr>
          <p:cNvPr id="78" name="Google Shape;78;p15"/>
          <p:cNvSpPr txBox="1"/>
          <p:nvPr/>
        </p:nvSpPr>
        <p:spPr>
          <a:xfrm>
            <a:off x="4019150" y="1861725"/>
            <a:ext cx="16380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St. Syakirah</a:t>
            </a:r>
            <a:endParaRPr>
              <a:solidFill>
                <a:srgbClr val="212121"/>
              </a:solidFill>
              <a:latin typeface="Muli"/>
              <a:ea typeface="Muli"/>
              <a:cs typeface="Muli"/>
              <a:sym typeface="Muli"/>
            </a:endParaRPr>
          </a:p>
        </p:txBody>
      </p:sp>
      <p:sp>
        <p:nvSpPr>
          <p:cNvPr id="79" name="Google Shape;79;p15"/>
          <p:cNvSpPr txBox="1"/>
          <p:nvPr/>
        </p:nvSpPr>
        <p:spPr>
          <a:xfrm>
            <a:off x="6032575" y="1861725"/>
            <a:ext cx="16380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Irfan Hilman</a:t>
            </a:r>
            <a:endParaRPr sz="900">
              <a:solidFill>
                <a:srgbClr val="212121"/>
              </a:solidFill>
              <a:highlight>
                <a:schemeClr val="lt1"/>
              </a:highlight>
              <a:latin typeface="Muli"/>
              <a:ea typeface="Muli"/>
              <a:cs typeface="Muli"/>
              <a:sym typeface="Muli"/>
            </a:endParaRPr>
          </a:p>
        </p:txBody>
      </p:sp>
      <p:pic>
        <p:nvPicPr>
          <p:cNvPr id="80" name="Google Shape;80;p15"/>
          <p:cNvPicPr preferRelativeResize="0"/>
          <p:nvPr/>
        </p:nvPicPr>
        <p:blipFill rotWithShape="1">
          <a:blip r:embed="rId6">
            <a:alphaModFix/>
          </a:blip>
          <a:srcRect b="0" l="0" r="0" t="0"/>
          <a:stretch/>
        </p:blipFill>
        <p:spPr>
          <a:xfrm>
            <a:off x="457200" y="2675425"/>
            <a:ext cx="1199100" cy="1199100"/>
          </a:xfrm>
          <a:prstGeom prst="ellipse">
            <a:avLst/>
          </a:prstGeom>
          <a:noFill/>
          <a:ln>
            <a:noFill/>
          </a:ln>
        </p:spPr>
      </p:pic>
      <p:sp>
        <p:nvSpPr>
          <p:cNvPr id="81" name="Google Shape;81;p15"/>
          <p:cNvSpPr txBox="1"/>
          <p:nvPr/>
        </p:nvSpPr>
        <p:spPr>
          <a:xfrm>
            <a:off x="257725" y="3979150"/>
            <a:ext cx="15798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Monica Pratiwi</a:t>
            </a:r>
            <a:endParaRPr sz="900">
              <a:solidFill>
                <a:srgbClr val="212121"/>
              </a:solidFill>
              <a:latin typeface="Muli"/>
              <a:ea typeface="Muli"/>
              <a:cs typeface="Muli"/>
              <a:sym typeface="Muli"/>
            </a:endParaRPr>
          </a:p>
        </p:txBody>
      </p:sp>
      <p:pic>
        <p:nvPicPr>
          <p:cNvPr id="82" name="Google Shape;82;p15"/>
          <p:cNvPicPr preferRelativeResize="0"/>
          <p:nvPr/>
        </p:nvPicPr>
        <p:blipFill rotWithShape="1">
          <a:blip r:embed="rId7">
            <a:alphaModFix/>
          </a:blip>
          <a:srcRect b="0" l="59" r="59" t="0"/>
          <a:stretch/>
        </p:blipFill>
        <p:spPr>
          <a:xfrm>
            <a:off x="2218256" y="2675425"/>
            <a:ext cx="1199100" cy="1199100"/>
          </a:xfrm>
          <a:prstGeom prst="ellipse">
            <a:avLst/>
          </a:prstGeom>
          <a:noFill/>
          <a:ln>
            <a:noFill/>
          </a:ln>
        </p:spPr>
      </p:pic>
      <p:sp>
        <p:nvSpPr>
          <p:cNvPr id="83" name="Google Shape;83;p15"/>
          <p:cNvSpPr txBox="1"/>
          <p:nvPr/>
        </p:nvSpPr>
        <p:spPr>
          <a:xfrm>
            <a:off x="2222300" y="3979157"/>
            <a:ext cx="1199100" cy="175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Rivaldo Jasper</a:t>
            </a:r>
            <a:br>
              <a:rPr lang="en">
                <a:solidFill>
                  <a:srgbClr val="212121"/>
                </a:solidFill>
                <a:latin typeface="Muli"/>
                <a:ea typeface="Muli"/>
                <a:cs typeface="Muli"/>
                <a:sym typeface="Muli"/>
              </a:rPr>
            </a:br>
            <a:endParaRPr sz="900">
              <a:solidFill>
                <a:srgbClr val="212121"/>
              </a:solidFill>
              <a:latin typeface="Muli"/>
              <a:ea typeface="Muli"/>
              <a:cs typeface="Muli"/>
              <a:sym typeface="Muli"/>
            </a:endParaRPr>
          </a:p>
        </p:txBody>
      </p:sp>
      <p:sp>
        <p:nvSpPr>
          <p:cNvPr id="84" name="Google Shape;84;p15"/>
          <p:cNvSpPr txBox="1"/>
          <p:nvPr/>
        </p:nvSpPr>
        <p:spPr>
          <a:xfrm>
            <a:off x="3987400" y="3979150"/>
            <a:ext cx="1638000" cy="25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400"/>
              </a:spcAft>
              <a:buNone/>
            </a:pPr>
            <a:r>
              <a:rPr b="1" lang="en" sz="1200">
                <a:solidFill>
                  <a:srgbClr val="212121"/>
                </a:solidFill>
                <a:latin typeface="Muli"/>
                <a:ea typeface="Muli"/>
                <a:cs typeface="Muli"/>
                <a:sym typeface="Muli"/>
              </a:rPr>
              <a:t>Venu Fitratama</a:t>
            </a:r>
            <a:br>
              <a:rPr lang="en">
                <a:solidFill>
                  <a:srgbClr val="212121"/>
                </a:solidFill>
                <a:latin typeface="Muli"/>
                <a:ea typeface="Muli"/>
                <a:cs typeface="Muli"/>
                <a:sym typeface="Muli"/>
              </a:rPr>
            </a:br>
            <a:endParaRPr sz="900">
              <a:solidFill>
                <a:srgbClr val="212121"/>
              </a:solidFill>
              <a:latin typeface="Muli"/>
              <a:ea typeface="Muli"/>
              <a:cs typeface="Muli"/>
              <a:sym typeface="Muli"/>
            </a:endParaRPr>
          </a:p>
        </p:txBody>
      </p:sp>
      <p:pic>
        <p:nvPicPr>
          <p:cNvPr id="85" name="Google Shape;85;p15"/>
          <p:cNvPicPr preferRelativeResize="0"/>
          <p:nvPr/>
        </p:nvPicPr>
        <p:blipFill rotWithShape="1">
          <a:blip r:embed="rId8">
            <a:alphaModFix/>
          </a:blip>
          <a:srcRect b="29499" l="0" r="0" t="14235"/>
          <a:stretch/>
        </p:blipFill>
        <p:spPr>
          <a:xfrm>
            <a:off x="4211944" y="2675413"/>
            <a:ext cx="1199100" cy="1199100"/>
          </a:xfrm>
          <a:prstGeom prst="ellipse">
            <a:avLst/>
          </a:prstGeom>
          <a:noFill/>
          <a:ln>
            <a:noFill/>
          </a:ln>
        </p:spPr>
      </p:pic>
      <p:sp>
        <p:nvSpPr>
          <p:cNvPr id="86" name="Google Shape;86;p15"/>
          <p:cNvSpPr txBox="1"/>
          <p:nvPr/>
        </p:nvSpPr>
        <p:spPr>
          <a:xfrm>
            <a:off x="3987375" y="4154825"/>
            <a:ext cx="1638000" cy="79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uFill>
                  <a:noFill/>
                </a:uFill>
                <a:latin typeface="Muli"/>
                <a:ea typeface="Muli"/>
                <a:cs typeface="Muli"/>
                <a:sym typeface="Muli"/>
                <a:hlinkClick r:id="rId9">
                  <a:extLst>
                    <a:ext uri="{A12FA001-AC4F-418D-AE19-62706E023703}">
                      <ahyp:hlinkClr val="tx"/>
                    </a:ext>
                  </a:extLst>
                </a:hlinkClick>
              </a:rPr>
              <a:t>https://www.linkedin.com/in/venufitratama/</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uFill>
                  <a:noFill/>
                </a:uFill>
                <a:latin typeface="Muli"/>
                <a:ea typeface="Muli"/>
                <a:cs typeface="Muli"/>
                <a:sym typeface="Muli"/>
                <a:hlinkClick r:id="rId10">
                  <a:extLst>
                    <a:ext uri="{A12FA001-AC4F-418D-AE19-62706E023703}">
                      <ahyp:hlinkClr val="tx"/>
                    </a:ext>
                  </a:extLst>
                </a:hlinkClick>
              </a:rPr>
              <a:t>https://github.com/venufitratama</a:t>
            </a:r>
            <a:endParaRPr sz="900">
              <a:solidFill>
                <a:srgbClr val="212121"/>
              </a:solidFill>
              <a:latin typeface="Muli"/>
              <a:ea typeface="Muli"/>
              <a:cs typeface="Muli"/>
              <a:sym typeface="Muli"/>
            </a:endParaRPr>
          </a:p>
        </p:txBody>
      </p:sp>
      <p:sp>
        <p:nvSpPr>
          <p:cNvPr id="87" name="Google Shape;87;p15"/>
          <p:cNvSpPr txBox="1"/>
          <p:nvPr/>
        </p:nvSpPr>
        <p:spPr>
          <a:xfrm>
            <a:off x="2055425" y="4162475"/>
            <a:ext cx="1528800" cy="79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latin typeface="Muli"/>
                <a:ea typeface="Muli"/>
                <a:cs typeface="Muli"/>
                <a:sym typeface="Muli"/>
              </a:rPr>
              <a:t>https://www.linkedin.com/in/rivaldojasper/</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uFill>
                  <a:noFill/>
                </a:uFill>
                <a:latin typeface="Muli"/>
                <a:ea typeface="Muli"/>
                <a:cs typeface="Muli"/>
                <a:sym typeface="Muli"/>
                <a:hlinkClick r:id="rId11">
                  <a:extLst>
                    <a:ext uri="{A12FA001-AC4F-418D-AE19-62706E023703}">
                      <ahyp:hlinkClr val="tx"/>
                    </a:ext>
                  </a:extLst>
                </a:hlinkClick>
              </a:rPr>
              <a:t>https://github.com/RivJasper</a:t>
            </a:r>
            <a:endParaRPr sz="900"/>
          </a:p>
        </p:txBody>
      </p:sp>
      <p:sp>
        <p:nvSpPr>
          <p:cNvPr id="88" name="Google Shape;88;p15"/>
          <p:cNvSpPr txBox="1"/>
          <p:nvPr/>
        </p:nvSpPr>
        <p:spPr>
          <a:xfrm>
            <a:off x="308850" y="4162475"/>
            <a:ext cx="1528800" cy="92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latin typeface="Muli"/>
                <a:ea typeface="Muli"/>
                <a:cs typeface="Muli"/>
                <a:sym typeface="Muli"/>
              </a:rPr>
              <a:t>https://www.linkedin.com/in/monica-mahardhika-pratiwi/</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latin typeface="Muli"/>
                <a:ea typeface="Muli"/>
                <a:cs typeface="Muli"/>
                <a:sym typeface="Muli"/>
              </a:rPr>
              <a:t>https://github.com/moncampr</a:t>
            </a:r>
            <a:endParaRPr/>
          </a:p>
        </p:txBody>
      </p:sp>
      <p:sp>
        <p:nvSpPr>
          <p:cNvPr id="89" name="Google Shape;89;p15"/>
          <p:cNvSpPr txBox="1"/>
          <p:nvPr/>
        </p:nvSpPr>
        <p:spPr>
          <a:xfrm>
            <a:off x="5942575" y="1961325"/>
            <a:ext cx="1818000" cy="65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1"/>
                </a:highlight>
                <a:latin typeface="Muli"/>
                <a:ea typeface="Muli"/>
                <a:cs typeface="Muli"/>
                <a:sym typeface="Muli"/>
              </a:rPr>
              <a:t>https://www.linkedin.com/in/irfan-hilman-0b28a1259/</a:t>
            </a:r>
            <a:endParaRPr sz="900">
              <a:highlight>
                <a:schemeClr val="lt1"/>
              </a:highlight>
              <a:latin typeface="Muli"/>
              <a:ea typeface="Muli"/>
              <a:cs typeface="Muli"/>
              <a:sym typeface="Muli"/>
            </a:endParaRPr>
          </a:p>
          <a:p>
            <a:pPr indent="0" lvl="0" marL="0" rtl="0" algn="l">
              <a:spcBef>
                <a:spcPts val="400"/>
              </a:spcBef>
              <a:spcAft>
                <a:spcPts val="400"/>
              </a:spcAft>
              <a:buNone/>
            </a:pPr>
            <a:r>
              <a:rPr lang="en" sz="900">
                <a:highlight>
                  <a:schemeClr val="lt1"/>
                </a:highlight>
                <a:uFill>
                  <a:noFill/>
                </a:uFill>
                <a:latin typeface="Muli"/>
                <a:ea typeface="Muli"/>
                <a:cs typeface="Muli"/>
                <a:sym typeface="Muli"/>
                <a:hlinkClick r:id="rId12"/>
              </a:rPr>
              <a:t>https://github.com/IrfanHilman</a:t>
            </a:r>
            <a:endParaRPr/>
          </a:p>
        </p:txBody>
      </p:sp>
      <p:sp>
        <p:nvSpPr>
          <p:cNvPr id="90" name="Google Shape;90;p15"/>
          <p:cNvSpPr txBox="1"/>
          <p:nvPr/>
        </p:nvSpPr>
        <p:spPr>
          <a:xfrm>
            <a:off x="4019150" y="1958575"/>
            <a:ext cx="1885800" cy="65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latin typeface="Muli"/>
                <a:ea typeface="Muli"/>
                <a:cs typeface="Muli"/>
                <a:sym typeface="Muli"/>
              </a:rPr>
              <a:t>https://www.linkedin.com/in/st-syakirah</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latin typeface="Muli"/>
                <a:ea typeface="Muli"/>
                <a:cs typeface="Muli"/>
                <a:sym typeface="Muli"/>
              </a:rPr>
              <a:t>https://github.com/stsyaakirah</a:t>
            </a:r>
            <a:endParaRPr/>
          </a:p>
        </p:txBody>
      </p:sp>
      <p:sp>
        <p:nvSpPr>
          <p:cNvPr id="91" name="Google Shape;91;p15"/>
          <p:cNvSpPr txBox="1"/>
          <p:nvPr/>
        </p:nvSpPr>
        <p:spPr>
          <a:xfrm>
            <a:off x="2114950" y="1981600"/>
            <a:ext cx="1528800" cy="65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latin typeface="Muli"/>
                <a:ea typeface="Muli"/>
                <a:cs typeface="Muli"/>
                <a:sym typeface="Muli"/>
              </a:rPr>
              <a:t>https://www.linkedin.com/in/huescarashad</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latin typeface="Muli"/>
                <a:ea typeface="Muli"/>
                <a:cs typeface="Muli"/>
                <a:sym typeface="Muli"/>
              </a:rPr>
              <a:t>http://github.com/casheu</a:t>
            </a:r>
            <a:endParaRPr/>
          </a:p>
        </p:txBody>
      </p:sp>
      <p:sp>
        <p:nvSpPr>
          <p:cNvPr id="92" name="Google Shape;92;p15"/>
          <p:cNvSpPr txBox="1"/>
          <p:nvPr/>
        </p:nvSpPr>
        <p:spPr>
          <a:xfrm>
            <a:off x="233300" y="1945150"/>
            <a:ext cx="1746000" cy="65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12121"/>
                </a:solidFill>
                <a:latin typeface="Muli"/>
                <a:ea typeface="Muli"/>
                <a:cs typeface="Muli"/>
                <a:sym typeface="Muli"/>
              </a:rPr>
              <a:t>https://www.linkedin.com/in/wennychandrasari/</a:t>
            </a:r>
            <a:endParaRPr sz="900">
              <a:solidFill>
                <a:srgbClr val="212121"/>
              </a:solidFill>
              <a:latin typeface="Muli"/>
              <a:ea typeface="Muli"/>
              <a:cs typeface="Muli"/>
              <a:sym typeface="Muli"/>
            </a:endParaRPr>
          </a:p>
          <a:p>
            <a:pPr indent="0" lvl="0" marL="0" rtl="0" algn="l">
              <a:spcBef>
                <a:spcPts val="400"/>
              </a:spcBef>
              <a:spcAft>
                <a:spcPts val="400"/>
              </a:spcAft>
              <a:buNone/>
            </a:pPr>
            <a:r>
              <a:rPr lang="en" sz="900">
                <a:solidFill>
                  <a:srgbClr val="212121"/>
                </a:solidFill>
                <a:latin typeface="Muli"/>
                <a:ea typeface="Muli"/>
                <a:cs typeface="Muli"/>
                <a:sym typeface="Muli"/>
              </a:rPr>
              <a:t>https://github.com/WennyCS </a:t>
            </a:r>
            <a:endParaRPr sz="900">
              <a:solidFill>
                <a:srgbClr val="212121"/>
              </a:solidFill>
              <a:latin typeface="Muli"/>
              <a:ea typeface="Muli"/>
              <a:cs typeface="Muli"/>
              <a:sym typeface="Muli"/>
            </a:endParaRPr>
          </a:p>
        </p:txBody>
      </p:sp>
      <p:pic>
        <p:nvPicPr>
          <p:cNvPr id="93" name="Google Shape;93;p15"/>
          <p:cNvPicPr preferRelativeResize="0"/>
          <p:nvPr/>
        </p:nvPicPr>
        <p:blipFill>
          <a:blip r:embed="rId13">
            <a:alphaModFix/>
          </a:blip>
          <a:stretch>
            <a:fillRect/>
          </a:stretch>
        </p:blipFill>
        <p:spPr>
          <a:xfrm>
            <a:off x="6137425" y="482825"/>
            <a:ext cx="1265300" cy="1251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97" name="Shape 97"/>
        <p:cNvGrpSpPr/>
        <p:nvPr/>
      </p:nvGrpSpPr>
      <p:grpSpPr>
        <a:xfrm>
          <a:off x="0" y="0"/>
          <a:ext cx="0" cy="0"/>
          <a:chOff x="0" y="0"/>
          <a:chExt cx="0" cy="0"/>
        </a:xfrm>
      </p:grpSpPr>
      <p:sp>
        <p:nvSpPr>
          <p:cNvPr id="98" name="Google Shape;98;p16"/>
          <p:cNvSpPr txBox="1"/>
          <p:nvPr>
            <p:ph idx="4294967295" type="title"/>
          </p:nvPr>
        </p:nvSpPr>
        <p:spPr>
          <a:xfrm>
            <a:off x="909000" y="718225"/>
            <a:ext cx="6300300" cy="3198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solidFill>
                  <a:schemeClr val="lt1"/>
                </a:solidFill>
              </a:rPr>
              <a:t>“Financial specialists make decisions based on rumors wagering on the validity of the media that unveil them, indeed even though knowing that the information isn't continuously dependable.”</a:t>
            </a:r>
            <a:endParaRPr sz="3000">
              <a:solidFill>
                <a:schemeClr val="lt1"/>
              </a:solidFill>
            </a:endParaRPr>
          </a:p>
        </p:txBody>
      </p:sp>
      <p:sp>
        <p:nvSpPr>
          <p:cNvPr id="99" name="Google Shape;99;p16"/>
          <p:cNvSpPr txBox="1"/>
          <p:nvPr>
            <p:ph idx="4294967295" type="body"/>
          </p:nvPr>
        </p:nvSpPr>
        <p:spPr>
          <a:xfrm>
            <a:off x="909000" y="4077913"/>
            <a:ext cx="4469100" cy="5085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sz="1500">
                <a:solidFill>
                  <a:schemeClr val="lt1"/>
                </a:solidFill>
              </a:rPr>
              <a:t>Cruz and Gomez, 2013.</a:t>
            </a:r>
            <a:endParaRPr sz="1900">
              <a:solidFill>
                <a:schemeClr val="lt1"/>
              </a:solidFill>
            </a:endParaRPr>
          </a:p>
        </p:txBody>
      </p:sp>
      <p:sp>
        <p:nvSpPr>
          <p:cNvPr id="100" name="Google Shape;100;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FF2CC"/>
                </a:solidFill>
              </a:rPr>
              <a:t>‹#›</a:t>
            </a:fld>
            <a:endParaRPr>
              <a:solidFill>
                <a:srgbClr val="FFF2CC"/>
              </a:solidFill>
            </a:endParaRPr>
          </a:p>
        </p:txBody>
      </p:sp>
      <p:sp>
        <p:nvSpPr>
          <p:cNvPr id="101" name="Google Shape;101;p16"/>
          <p:cNvSpPr txBox="1"/>
          <p:nvPr/>
        </p:nvSpPr>
        <p:spPr>
          <a:xfrm>
            <a:off x="399275" y="4747200"/>
            <a:ext cx="80109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FFF2CC"/>
                </a:solidFill>
              </a:rPr>
              <a:t>de la Cruz FM, Gomes MYFS. 2003. The inuence of rumors in the stock market: A case study with Petrobras. Transinforma¸c˜ao, vol. 25, no. 3, pp. 187–193, 2013.</a:t>
            </a:r>
            <a:endParaRPr sz="1100">
              <a:solidFill>
                <a:srgbClr val="FFF2CC"/>
              </a:solidFill>
            </a:endParaRPr>
          </a:p>
        </p:txBody>
      </p:sp>
      <p:pic>
        <p:nvPicPr>
          <p:cNvPr id="102" name="Google Shape;102;p16"/>
          <p:cNvPicPr preferRelativeResize="0"/>
          <p:nvPr/>
        </p:nvPicPr>
        <p:blipFill>
          <a:blip r:embed="rId3">
            <a:alphaModFix/>
          </a:blip>
          <a:stretch>
            <a:fillRect/>
          </a:stretch>
        </p:blipFill>
        <p:spPr>
          <a:xfrm>
            <a:off x="7209300" y="3030113"/>
            <a:ext cx="1628451" cy="14438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106" name="Shape 106"/>
        <p:cNvGrpSpPr/>
        <p:nvPr/>
      </p:nvGrpSpPr>
      <p:grpSpPr>
        <a:xfrm>
          <a:off x="0" y="0"/>
          <a:ext cx="0" cy="0"/>
          <a:chOff x="0" y="0"/>
          <a:chExt cx="0" cy="0"/>
        </a:xfrm>
      </p:grpSpPr>
      <p:sp>
        <p:nvSpPr>
          <p:cNvPr id="107" name="Google Shape;107;p17"/>
          <p:cNvSpPr/>
          <p:nvPr/>
        </p:nvSpPr>
        <p:spPr>
          <a:xfrm>
            <a:off x="694075" y="2093250"/>
            <a:ext cx="1765800" cy="1737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BUMN</a:t>
            </a:r>
            <a:endParaRPr sz="2800"/>
          </a:p>
        </p:txBody>
      </p:sp>
      <p:sp>
        <p:nvSpPr>
          <p:cNvPr id="108" name="Google Shape;108;p17"/>
          <p:cNvSpPr/>
          <p:nvPr/>
        </p:nvSpPr>
        <p:spPr>
          <a:xfrm>
            <a:off x="6201125" y="1182375"/>
            <a:ext cx="2282100" cy="5817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uli"/>
                <a:ea typeface="Muli"/>
                <a:cs typeface="Muli"/>
                <a:sym typeface="Muli"/>
              </a:rPr>
              <a:t>PT Bank Mandiri Tbk (BMRI)</a:t>
            </a:r>
            <a:endParaRPr/>
          </a:p>
        </p:txBody>
      </p:sp>
      <p:sp>
        <p:nvSpPr>
          <p:cNvPr id="109" name="Google Shape;109;p17"/>
          <p:cNvSpPr/>
          <p:nvPr/>
        </p:nvSpPr>
        <p:spPr>
          <a:xfrm>
            <a:off x="6201125" y="2174988"/>
            <a:ext cx="2282100" cy="58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12121"/>
                </a:solidFill>
                <a:latin typeface="Muli"/>
                <a:ea typeface="Muli"/>
                <a:cs typeface="Muli"/>
                <a:sym typeface="Muli"/>
              </a:rPr>
              <a:t>PT Bank Rakyat Indonesia Tbk (BBRI)</a:t>
            </a:r>
            <a:endParaRPr>
              <a:solidFill>
                <a:srgbClr val="212121"/>
              </a:solidFill>
            </a:endParaRPr>
          </a:p>
        </p:txBody>
      </p:sp>
      <p:sp>
        <p:nvSpPr>
          <p:cNvPr id="110" name="Google Shape;110;p17"/>
          <p:cNvSpPr/>
          <p:nvPr/>
        </p:nvSpPr>
        <p:spPr>
          <a:xfrm>
            <a:off x="6201125" y="4129675"/>
            <a:ext cx="2282100" cy="581700"/>
          </a:xfrm>
          <a:prstGeom prst="roundRect">
            <a:avLst>
              <a:gd fmla="val 16667" name="adj"/>
            </a:avLst>
          </a:prstGeom>
          <a:solidFill>
            <a:srgbClr val="6561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uli"/>
                <a:ea typeface="Muli"/>
                <a:cs typeface="Muli"/>
                <a:sym typeface="Muli"/>
              </a:rPr>
              <a:t>PT Bank Tabungan Negara Tbk (BBTN)</a:t>
            </a:r>
            <a:endParaRPr/>
          </a:p>
        </p:txBody>
      </p:sp>
      <p:sp>
        <p:nvSpPr>
          <p:cNvPr id="111" name="Google Shape;111;p17"/>
          <p:cNvSpPr/>
          <p:nvPr/>
        </p:nvSpPr>
        <p:spPr>
          <a:xfrm>
            <a:off x="6201125" y="3152338"/>
            <a:ext cx="2282100" cy="581700"/>
          </a:xfrm>
          <a:prstGeom prst="roundRect">
            <a:avLst>
              <a:gd fmla="val 16667" name="adj"/>
            </a:avLst>
          </a:prstGeom>
          <a:solidFill>
            <a:srgbClr val="52A55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uli"/>
                <a:ea typeface="Muli"/>
                <a:cs typeface="Muli"/>
                <a:sym typeface="Muli"/>
              </a:rPr>
              <a:t>PT Bank Negara Indonesia Tbk  (BBNI)</a:t>
            </a:r>
            <a:endParaRPr/>
          </a:p>
        </p:txBody>
      </p:sp>
      <p:cxnSp>
        <p:nvCxnSpPr>
          <p:cNvPr id="112" name="Google Shape;112;p17"/>
          <p:cNvCxnSpPr>
            <a:stCxn id="113" idx="6"/>
            <a:endCxn id="110" idx="1"/>
          </p:cNvCxnSpPr>
          <p:nvPr/>
        </p:nvCxnSpPr>
        <p:spPr>
          <a:xfrm>
            <a:off x="5072225" y="2961750"/>
            <a:ext cx="1128900" cy="1458900"/>
          </a:xfrm>
          <a:prstGeom prst="straightConnector1">
            <a:avLst/>
          </a:prstGeom>
          <a:noFill/>
          <a:ln cap="flat" cmpd="sng" w="9525">
            <a:solidFill>
              <a:schemeClr val="accent4"/>
            </a:solidFill>
            <a:prstDash val="solid"/>
            <a:round/>
            <a:headEnd len="med" w="med" type="none"/>
            <a:tailEnd len="med" w="med" type="triangle"/>
          </a:ln>
        </p:spPr>
      </p:cxnSp>
      <p:cxnSp>
        <p:nvCxnSpPr>
          <p:cNvPr id="114" name="Google Shape;114;p17"/>
          <p:cNvCxnSpPr>
            <a:stCxn id="113" idx="6"/>
            <a:endCxn id="111" idx="1"/>
          </p:cNvCxnSpPr>
          <p:nvPr/>
        </p:nvCxnSpPr>
        <p:spPr>
          <a:xfrm>
            <a:off x="5072225" y="2961750"/>
            <a:ext cx="1128900" cy="481500"/>
          </a:xfrm>
          <a:prstGeom prst="straightConnector1">
            <a:avLst/>
          </a:prstGeom>
          <a:noFill/>
          <a:ln cap="flat" cmpd="sng" w="9525">
            <a:solidFill>
              <a:schemeClr val="accent4"/>
            </a:solidFill>
            <a:prstDash val="solid"/>
            <a:round/>
            <a:headEnd len="med" w="med" type="none"/>
            <a:tailEnd len="med" w="med" type="triangle"/>
          </a:ln>
        </p:spPr>
      </p:cxnSp>
      <p:cxnSp>
        <p:nvCxnSpPr>
          <p:cNvPr id="115" name="Google Shape;115;p17"/>
          <p:cNvCxnSpPr>
            <a:stCxn id="113" idx="6"/>
            <a:endCxn id="109" idx="1"/>
          </p:cNvCxnSpPr>
          <p:nvPr/>
        </p:nvCxnSpPr>
        <p:spPr>
          <a:xfrm flipH="1" rot="10800000">
            <a:off x="5072225" y="2465850"/>
            <a:ext cx="1128900" cy="495900"/>
          </a:xfrm>
          <a:prstGeom prst="straightConnector1">
            <a:avLst/>
          </a:prstGeom>
          <a:noFill/>
          <a:ln cap="flat" cmpd="sng" w="9525">
            <a:solidFill>
              <a:schemeClr val="accent4"/>
            </a:solidFill>
            <a:prstDash val="solid"/>
            <a:round/>
            <a:headEnd len="med" w="med" type="none"/>
            <a:tailEnd len="med" w="med" type="triangle"/>
          </a:ln>
        </p:spPr>
      </p:cxnSp>
      <p:sp>
        <p:nvSpPr>
          <p:cNvPr id="116" name="Google Shape;116;p17"/>
          <p:cNvSpPr/>
          <p:nvPr/>
        </p:nvSpPr>
        <p:spPr>
          <a:xfrm>
            <a:off x="2608800" y="2698175"/>
            <a:ext cx="548700" cy="307800"/>
          </a:xfrm>
          <a:prstGeom prst="rightArrow">
            <a:avLst>
              <a:gd fmla="val 50000" name="adj1"/>
              <a:gd fmla="val 50000" name="adj2"/>
            </a:avLst>
          </a:prstGeom>
          <a:solidFill>
            <a:srgbClr val="EAD1DC"/>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8" name="Google Shape;118;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119" name="Google Shape;119;p17"/>
          <p:cNvCxnSpPr/>
          <p:nvPr/>
        </p:nvCxnSpPr>
        <p:spPr>
          <a:xfrm flipH="1" rot="10800000">
            <a:off x="5072225" y="1473150"/>
            <a:ext cx="1128900" cy="1488600"/>
          </a:xfrm>
          <a:prstGeom prst="straightConnector1">
            <a:avLst/>
          </a:prstGeom>
          <a:noFill/>
          <a:ln cap="flat" cmpd="sng" w="9525">
            <a:solidFill>
              <a:schemeClr val="accent4"/>
            </a:solidFill>
            <a:prstDash val="solid"/>
            <a:round/>
            <a:headEnd len="med" w="med" type="none"/>
            <a:tailEnd len="med" w="med" type="triangle"/>
          </a:ln>
        </p:spPr>
      </p:cxnSp>
      <p:sp>
        <p:nvSpPr>
          <p:cNvPr id="120" name="Google Shape;120;p17"/>
          <p:cNvSpPr txBox="1"/>
          <p:nvPr/>
        </p:nvSpPr>
        <p:spPr>
          <a:xfrm>
            <a:off x="263925" y="309850"/>
            <a:ext cx="5787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lt1"/>
                </a:solidFill>
                <a:latin typeface="Poppins"/>
                <a:ea typeface="Poppins"/>
                <a:cs typeface="Poppins"/>
                <a:sym typeface="Poppins"/>
              </a:rPr>
              <a:t>Indonesia experiences a strengthening of the financial sector</a:t>
            </a:r>
            <a:endParaRPr sz="700">
              <a:solidFill>
                <a:schemeClr val="lt1"/>
              </a:solidFill>
            </a:endParaRPr>
          </a:p>
        </p:txBody>
      </p:sp>
      <p:sp>
        <p:nvSpPr>
          <p:cNvPr id="113" name="Google Shape;113;p17"/>
          <p:cNvSpPr/>
          <p:nvPr/>
        </p:nvSpPr>
        <p:spPr>
          <a:xfrm>
            <a:off x="3306425" y="2093250"/>
            <a:ext cx="1765800" cy="17370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IDR</a:t>
            </a:r>
            <a:endParaRPr sz="2800"/>
          </a:p>
          <a:p>
            <a:pPr indent="0" lvl="0" marL="0" rtl="0" algn="ctr">
              <a:spcBef>
                <a:spcPts val="0"/>
              </a:spcBef>
              <a:spcAft>
                <a:spcPts val="0"/>
              </a:spcAft>
              <a:buNone/>
            </a:pPr>
            <a:r>
              <a:rPr lang="en" sz="2800"/>
              <a:t>30 Trillion</a:t>
            </a:r>
            <a:endParaRPr sz="2800"/>
          </a:p>
        </p:txBody>
      </p:sp>
      <p:sp>
        <p:nvSpPr>
          <p:cNvPr id="121" name="Google Shape;121;p17"/>
          <p:cNvSpPr txBox="1"/>
          <p:nvPr/>
        </p:nvSpPr>
        <p:spPr>
          <a:xfrm>
            <a:off x="173500" y="4635350"/>
            <a:ext cx="136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rgbClr val="F3F3F3"/>
                </a:solidFill>
                <a:latin typeface="Muli"/>
                <a:ea typeface="Muli"/>
                <a:cs typeface="Muli"/>
                <a:sym typeface="Muli"/>
                <a:hlinkClick r:id="rId3">
                  <a:extLst>
                    <a:ext uri="{A12FA001-AC4F-418D-AE19-62706E023703}">
                      <ahyp:hlinkClr val="tx"/>
                    </a:ext>
                  </a:extLst>
                </a:hlinkClick>
              </a:rPr>
              <a:t>CNBC - Indonesia</a:t>
            </a:r>
            <a:endParaRPr b="1" sz="1100">
              <a:solidFill>
                <a:srgbClr val="F3F3F3"/>
              </a:solidFill>
              <a:latin typeface="Muli"/>
              <a:ea typeface="Muli"/>
              <a:cs typeface="Muli"/>
              <a:sym typeface="Mul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25" name="Shape 125"/>
        <p:cNvGrpSpPr/>
        <p:nvPr/>
      </p:nvGrpSpPr>
      <p:grpSpPr>
        <a:xfrm>
          <a:off x="0" y="0"/>
          <a:ext cx="0" cy="0"/>
          <a:chOff x="0" y="0"/>
          <a:chExt cx="0" cy="0"/>
        </a:xfrm>
      </p:grpSpPr>
      <p:sp>
        <p:nvSpPr>
          <p:cNvPr id="126" name="Google Shape;126;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sp>
        <p:nvSpPr>
          <p:cNvPr id="127" name="Google Shape;127;p18"/>
          <p:cNvSpPr txBox="1"/>
          <p:nvPr/>
        </p:nvSpPr>
        <p:spPr>
          <a:xfrm>
            <a:off x="331722" y="363100"/>
            <a:ext cx="3324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212121"/>
                </a:solidFill>
                <a:latin typeface="Poppins"/>
                <a:ea typeface="Poppins"/>
                <a:cs typeface="Poppins"/>
                <a:sym typeface="Poppins"/>
              </a:rPr>
              <a:t>Which stocks do we need to purchase?</a:t>
            </a:r>
            <a:endParaRPr sz="1100">
              <a:solidFill>
                <a:srgbClr val="212121"/>
              </a:solidFill>
            </a:endParaRPr>
          </a:p>
        </p:txBody>
      </p:sp>
      <p:pic>
        <p:nvPicPr>
          <p:cNvPr id="128" name="Google Shape;128;p18"/>
          <p:cNvPicPr preferRelativeResize="0"/>
          <p:nvPr/>
        </p:nvPicPr>
        <p:blipFill>
          <a:blip r:embed="rId3">
            <a:alphaModFix/>
          </a:blip>
          <a:stretch>
            <a:fillRect/>
          </a:stretch>
        </p:blipFill>
        <p:spPr>
          <a:xfrm>
            <a:off x="177175" y="1401000"/>
            <a:ext cx="3181099" cy="3181099"/>
          </a:xfrm>
          <a:prstGeom prst="rect">
            <a:avLst/>
          </a:prstGeom>
          <a:noFill/>
          <a:ln>
            <a:noFill/>
          </a:ln>
        </p:spPr>
      </p:pic>
      <p:pic>
        <p:nvPicPr>
          <p:cNvPr id="129" name="Google Shape;129;p18"/>
          <p:cNvPicPr preferRelativeResize="0"/>
          <p:nvPr/>
        </p:nvPicPr>
        <p:blipFill>
          <a:blip r:embed="rId4">
            <a:alphaModFix/>
          </a:blip>
          <a:stretch>
            <a:fillRect/>
          </a:stretch>
        </p:blipFill>
        <p:spPr>
          <a:xfrm>
            <a:off x="4708700" y="363100"/>
            <a:ext cx="3867926" cy="2806276"/>
          </a:xfrm>
          <a:prstGeom prst="rect">
            <a:avLst/>
          </a:prstGeom>
          <a:noFill/>
          <a:ln>
            <a:noFill/>
          </a:ln>
        </p:spPr>
      </p:pic>
      <p:sp>
        <p:nvSpPr>
          <p:cNvPr id="130" name="Google Shape;130;p18"/>
          <p:cNvSpPr txBox="1"/>
          <p:nvPr/>
        </p:nvSpPr>
        <p:spPr>
          <a:xfrm>
            <a:off x="6246550" y="1000800"/>
            <a:ext cx="16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li"/>
                <a:ea typeface="Muli"/>
                <a:cs typeface="Muli"/>
                <a:sym typeface="Muli"/>
              </a:rPr>
              <a:t>TESIA - S CLASS</a:t>
            </a:r>
            <a:endParaRPr>
              <a:latin typeface="Muli"/>
              <a:ea typeface="Muli"/>
              <a:cs typeface="Muli"/>
              <a:sym typeface="Muli"/>
            </a:endParaRPr>
          </a:p>
        </p:txBody>
      </p:sp>
      <p:sp>
        <p:nvSpPr>
          <p:cNvPr id="131" name="Google Shape;131;p18"/>
          <p:cNvSpPr txBox="1"/>
          <p:nvPr/>
        </p:nvSpPr>
        <p:spPr>
          <a:xfrm>
            <a:off x="4998425" y="1401000"/>
            <a:ext cx="154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uli"/>
                <a:ea typeface="Muli"/>
                <a:cs typeface="Muli"/>
                <a:sym typeface="Muli"/>
              </a:rPr>
              <a:t>TESIA - S CLASS</a:t>
            </a:r>
            <a:endParaRPr sz="800">
              <a:latin typeface="Muli"/>
              <a:ea typeface="Muli"/>
              <a:cs typeface="Muli"/>
              <a:sym typeface="Muli"/>
            </a:endParaRPr>
          </a:p>
        </p:txBody>
      </p:sp>
      <p:sp>
        <p:nvSpPr>
          <p:cNvPr id="132" name="Google Shape;132;p18"/>
          <p:cNvSpPr txBox="1"/>
          <p:nvPr/>
        </p:nvSpPr>
        <p:spPr>
          <a:xfrm>
            <a:off x="4853375" y="1813675"/>
            <a:ext cx="814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latin typeface="Muli"/>
                <a:ea typeface="Muli"/>
                <a:cs typeface="Muli"/>
                <a:sym typeface="Muli"/>
              </a:rPr>
              <a:t>TESIA - S CLASS</a:t>
            </a:r>
            <a:endParaRPr sz="400">
              <a:latin typeface="Muli"/>
              <a:ea typeface="Muli"/>
              <a:cs typeface="Muli"/>
              <a:sym typeface="Muli"/>
            </a:endParaRPr>
          </a:p>
        </p:txBody>
      </p:sp>
      <p:sp>
        <p:nvSpPr>
          <p:cNvPr id="133" name="Google Shape;133;p18"/>
          <p:cNvSpPr txBox="1"/>
          <p:nvPr/>
        </p:nvSpPr>
        <p:spPr>
          <a:xfrm>
            <a:off x="3358275" y="3353725"/>
            <a:ext cx="5122200" cy="1108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000">
                <a:solidFill>
                  <a:srgbClr val="212121"/>
                </a:solidFill>
                <a:latin typeface="Poppins"/>
                <a:ea typeface="Poppins"/>
                <a:cs typeface="Poppins"/>
                <a:sym typeface="Poppins"/>
              </a:rPr>
              <a:t>Twitter Engagement for Stock prIce Analysis - Sentiment CLASSification (TESIA - S Class)</a:t>
            </a:r>
            <a:endParaRPr sz="800">
              <a:solidFill>
                <a:srgbClr val="212121"/>
              </a:solidFill>
            </a:endParaRPr>
          </a:p>
        </p:txBody>
      </p:sp>
      <p:sp>
        <p:nvSpPr>
          <p:cNvPr id="134" name="Google Shape;134;p18"/>
          <p:cNvSpPr/>
          <p:nvPr/>
        </p:nvSpPr>
        <p:spPr>
          <a:xfrm>
            <a:off x="3583650" y="1692100"/>
            <a:ext cx="784500" cy="7059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38" name="Shape 138"/>
        <p:cNvGrpSpPr/>
        <p:nvPr/>
      </p:nvGrpSpPr>
      <p:grpSpPr>
        <a:xfrm>
          <a:off x="0" y="0"/>
          <a:ext cx="0" cy="0"/>
          <a:chOff x="0" y="0"/>
          <a:chExt cx="0" cy="0"/>
        </a:xfrm>
      </p:grpSpPr>
      <p:sp>
        <p:nvSpPr>
          <p:cNvPr id="139" name="Google Shape;139;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pic>
        <p:nvPicPr>
          <p:cNvPr id="140" name="Google Shape;140;p19"/>
          <p:cNvPicPr preferRelativeResize="0"/>
          <p:nvPr/>
        </p:nvPicPr>
        <p:blipFill rotWithShape="1">
          <a:blip r:embed="rId3">
            <a:alphaModFix/>
          </a:blip>
          <a:srcRect b="14871" l="23301" r="32282" t="14482"/>
          <a:stretch/>
        </p:blipFill>
        <p:spPr>
          <a:xfrm>
            <a:off x="371306" y="1313775"/>
            <a:ext cx="3842619" cy="3436074"/>
          </a:xfrm>
          <a:prstGeom prst="rect">
            <a:avLst/>
          </a:prstGeom>
          <a:noFill/>
          <a:ln>
            <a:noFill/>
          </a:ln>
        </p:spPr>
      </p:pic>
      <p:sp>
        <p:nvSpPr>
          <p:cNvPr id="141" name="Google Shape;141;p19"/>
          <p:cNvSpPr txBox="1"/>
          <p:nvPr>
            <p:ph idx="4294967295" type="title"/>
          </p:nvPr>
        </p:nvSpPr>
        <p:spPr>
          <a:xfrm>
            <a:off x="582500" y="2456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212121"/>
                </a:solidFill>
              </a:rPr>
              <a:t>Twitter Sentiment</a:t>
            </a:r>
            <a:endParaRPr>
              <a:solidFill>
                <a:srgbClr val="212121"/>
              </a:solidFill>
            </a:endParaRPr>
          </a:p>
        </p:txBody>
      </p:sp>
      <p:pic>
        <p:nvPicPr>
          <p:cNvPr id="142" name="Google Shape;142;p19"/>
          <p:cNvPicPr preferRelativeResize="0"/>
          <p:nvPr/>
        </p:nvPicPr>
        <p:blipFill rotWithShape="1">
          <a:blip r:embed="rId4">
            <a:alphaModFix/>
          </a:blip>
          <a:srcRect b="31506" l="22963" r="31482" t="33223"/>
          <a:stretch/>
        </p:blipFill>
        <p:spPr>
          <a:xfrm>
            <a:off x="4516075" y="1358625"/>
            <a:ext cx="3957637" cy="1722776"/>
          </a:xfrm>
          <a:prstGeom prst="rect">
            <a:avLst/>
          </a:prstGeom>
          <a:noFill/>
          <a:ln>
            <a:noFill/>
          </a:ln>
        </p:spPr>
      </p:pic>
      <p:pic>
        <p:nvPicPr>
          <p:cNvPr id="143" name="Google Shape;143;p19"/>
          <p:cNvPicPr preferRelativeResize="0"/>
          <p:nvPr/>
        </p:nvPicPr>
        <p:blipFill rotWithShape="1">
          <a:blip r:embed="rId5">
            <a:alphaModFix/>
          </a:blip>
          <a:srcRect b="15653" l="23050" r="31981" t="55891"/>
          <a:stretch/>
        </p:blipFill>
        <p:spPr>
          <a:xfrm>
            <a:off x="4509200" y="3336950"/>
            <a:ext cx="3971379" cy="1412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0"/>
          <p:cNvPicPr preferRelativeResize="0"/>
          <p:nvPr/>
        </p:nvPicPr>
        <p:blipFill>
          <a:blip r:embed="rId3">
            <a:alphaModFix/>
          </a:blip>
          <a:stretch>
            <a:fillRect/>
          </a:stretch>
        </p:blipFill>
        <p:spPr>
          <a:xfrm>
            <a:off x="152400" y="867575"/>
            <a:ext cx="8839199" cy="4114800"/>
          </a:xfrm>
          <a:prstGeom prst="rect">
            <a:avLst/>
          </a:prstGeom>
          <a:noFill/>
          <a:ln>
            <a:noFill/>
          </a:ln>
        </p:spPr>
      </p:pic>
      <p:sp>
        <p:nvSpPr>
          <p:cNvPr id="149" name="Google Shape;149;p20"/>
          <p:cNvSpPr txBox="1"/>
          <p:nvPr/>
        </p:nvSpPr>
        <p:spPr>
          <a:xfrm>
            <a:off x="0" y="260275"/>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rgbClr val="134F5C"/>
                </a:solidFill>
                <a:latin typeface="Poppins"/>
                <a:ea typeface="Poppins"/>
                <a:cs typeface="Poppins"/>
                <a:sym typeface="Poppins"/>
              </a:rPr>
              <a:t>Change in price of the stock</a:t>
            </a:r>
            <a:endParaRPr sz="400">
              <a:solidFill>
                <a:srgbClr val="134F5C"/>
              </a:solidFill>
            </a:endParaRPr>
          </a:p>
        </p:txBody>
      </p:sp>
      <p:sp>
        <p:nvSpPr>
          <p:cNvPr id="150" name="Google Shape;150;p20"/>
          <p:cNvSpPr/>
          <p:nvPr/>
        </p:nvSpPr>
        <p:spPr>
          <a:xfrm>
            <a:off x="557725" y="979125"/>
            <a:ext cx="1301400" cy="26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txBox="1"/>
          <p:nvPr/>
        </p:nvSpPr>
        <p:spPr>
          <a:xfrm>
            <a:off x="8081675" y="1346950"/>
            <a:ext cx="8715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Bank Name</a:t>
            </a:r>
            <a:endParaRPr sz="1000"/>
          </a:p>
        </p:txBody>
      </p:sp>
      <p:sp>
        <p:nvSpPr>
          <p:cNvPr id="152" name="Google Shape;152;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sp>
        <p:nvSpPr>
          <p:cNvPr id="158" name="Google Shape;158;p21"/>
          <p:cNvSpPr txBox="1"/>
          <p:nvPr/>
        </p:nvSpPr>
        <p:spPr>
          <a:xfrm>
            <a:off x="0" y="260275"/>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rgbClr val="134F5C"/>
                </a:solidFill>
                <a:latin typeface="Poppins"/>
                <a:ea typeface="Poppins"/>
                <a:cs typeface="Poppins"/>
                <a:sym typeface="Poppins"/>
              </a:rPr>
              <a:t>Moving Average</a:t>
            </a:r>
            <a:endParaRPr sz="400">
              <a:solidFill>
                <a:srgbClr val="134F5C"/>
              </a:solidFill>
            </a:endParaRPr>
          </a:p>
        </p:txBody>
      </p:sp>
      <p:sp>
        <p:nvSpPr>
          <p:cNvPr id="159" name="Google Shape;159;p21"/>
          <p:cNvSpPr/>
          <p:nvPr/>
        </p:nvSpPr>
        <p:spPr>
          <a:xfrm>
            <a:off x="557725" y="979125"/>
            <a:ext cx="1301400" cy="26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1"/>
          <p:cNvPicPr preferRelativeResize="0"/>
          <p:nvPr/>
        </p:nvPicPr>
        <p:blipFill>
          <a:blip r:embed="rId3">
            <a:alphaModFix/>
          </a:blip>
          <a:stretch>
            <a:fillRect/>
          </a:stretch>
        </p:blipFill>
        <p:spPr>
          <a:xfrm>
            <a:off x="1859125" y="1029775"/>
            <a:ext cx="5817433" cy="3808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134F5C"/>
                </a:solidFill>
              </a:rPr>
              <a:t>‹#›</a:t>
            </a:fld>
            <a:endParaRPr>
              <a:solidFill>
                <a:srgbClr val="134F5C"/>
              </a:solidFill>
            </a:endParaRPr>
          </a:p>
        </p:txBody>
      </p:sp>
      <p:sp>
        <p:nvSpPr>
          <p:cNvPr id="166" name="Google Shape;166;p22"/>
          <p:cNvSpPr txBox="1"/>
          <p:nvPr/>
        </p:nvSpPr>
        <p:spPr>
          <a:xfrm>
            <a:off x="0" y="107875"/>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rgbClr val="134F5C"/>
                </a:solidFill>
                <a:latin typeface="Poppins"/>
                <a:ea typeface="Poppins"/>
                <a:cs typeface="Poppins"/>
                <a:sym typeface="Poppins"/>
              </a:rPr>
              <a:t>Daily Return on</a:t>
            </a:r>
            <a:r>
              <a:rPr b="1" lang="en" sz="3800">
                <a:solidFill>
                  <a:srgbClr val="134F5C"/>
                </a:solidFill>
                <a:latin typeface="Poppins"/>
                <a:ea typeface="Poppins"/>
                <a:cs typeface="Poppins"/>
                <a:sym typeface="Poppins"/>
              </a:rPr>
              <a:t> Average</a:t>
            </a:r>
            <a:endParaRPr sz="400">
              <a:solidFill>
                <a:srgbClr val="134F5C"/>
              </a:solidFill>
            </a:endParaRPr>
          </a:p>
        </p:txBody>
      </p:sp>
      <p:sp>
        <p:nvSpPr>
          <p:cNvPr id="167" name="Google Shape;167;p22"/>
          <p:cNvSpPr/>
          <p:nvPr/>
        </p:nvSpPr>
        <p:spPr>
          <a:xfrm>
            <a:off x="557725" y="979125"/>
            <a:ext cx="1301400" cy="26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2"/>
          <p:cNvPicPr preferRelativeResize="0"/>
          <p:nvPr/>
        </p:nvPicPr>
        <p:blipFill>
          <a:blip r:embed="rId3">
            <a:alphaModFix/>
          </a:blip>
          <a:stretch>
            <a:fillRect/>
          </a:stretch>
        </p:blipFill>
        <p:spPr>
          <a:xfrm>
            <a:off x="1530338" y="902925"/>
            <a:ext cx="6083324" cy="4040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wer template">
  <a:themeElements>
    <a:clrScheme name="Custom 347">
      <a:dk1>
        <a:srgbClr val="65617D"/>
      </a:dk1>
      <a:lt1>
        <a:srgbClr val="FFFFFF"/>
      </a:lt1>
      <a:dk2>
        <a:srgbClr val="A7D86D"/>
      </a:dk2>
      <a:lt2>
        <a:srgbClr val="ECEBF0"/>
      </a:lt2>
      <a:accent1>
        <a:srgbClr val="A7D86D"/>
      </a:accent1>
      <a:accent2>
        <a:srgbClr val="7CBE5F"/>
      </a:accent2>
      <a:accent3>
        <a:srgbClr val="52A551"/>
      </a:accent3>
      <a:accent4>
        <a:srgbClr val="D8D5EB"/>
      </a:accent4>
      <a:accent5>
        <a:srgbClr val="A7A4BC"/>
      </a:accent5>
      <a:accent6>
        <a:srgbClr val="65617D"/>
      </a:accent6>
      <a:hlink>
        <a:srgbClr val="65617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